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2" r:id="rId1"/>
  </p:sldMasterIdLst>
  <p:notesMasterIdLst>
    <p:notesMasterId r:id="rId39"/>
  </p:notesMasterIdLst>
  <p:handoutMasterIdLst>
    <p:handoutMasterId r:id="rId40"/>
  </p:handoutMasterIdLst>
  <p:sldIdLst>
    <p:sldId id="378" r:id="rId2"/>
    <p:sldId id="597" r:id="rId3"/>
    <p:sldId id="605" r:id="rId4"/>
    <p:sldId id="554" r:id="rId5"/>
    <p:sldId id="634" r:id="rId6"/>
    <p:sldId id="635" r:id="rId7"/>
    <p:sldId id="574" r:id="rId8"/>
    <p:sldId id="652" r:id="rId9"/>
    <p:sldId id="573" r:id="rId10"/>
    <p:sldId id="636" r:id="rId11"/>
    <p:sldId id="637" r:id="rId12"/>
    <p:sldId id="651" r:id="rId13"/>
    <p:sldId id="638" r:id="rId14"/>
    <p:sldId id="639" r:id="rId15"/>
    <p:sldId id="640" r:id="rId16"/>
    <p:sldId id="641" r:id="rId17"/>
    <p:sldId id="650" r:id="rId18"/>
    <p:sldId id="642" r:id="rId19"/>
    <p:sldId id="643" r:id="rId20"/>
    <p:sldId id="606" r:id="rId21"/>
    <p:sldId id="653" r:id="rId22"/>
    <p:sldId id="648" r:id="rId23"/>
    <p:sldId id="649" r:id="rId24"/>
    <p:sldId id="654" r:id="rId25"/>
    <p:sldId id="655" r:id="rId26"/>
    <p:sldId id="656" r:id="rId27"/>
    <p:sldId id="658" r:id="rId28"/>
    <p:sldId id="659" r:id="rId29"/>
    <p:sldId id="660" r:id="rId30"/>
    <p:sldId id="661" r:id="rId31"/>
    <p:sldId id="632" r:id="rId32"/>
    <p:sldId id="657" r:id="rId33"/>
    <p:sldId id="666" r:id="rId34"/>
    <p:sldId id="662" r:id="rId35"/>
    <p:sldId id="663" r:id="rId36"/>
    <p:sldId id="664" r:id="rId37"/>
    <p:sldId id="665" r:id="rId38"/>
  </p:sldIdLst>
  <p:sldSz cx="9144000" cy="6858000" type="overhead"/>
  <p:notesSz cx="6985000" cy="9283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>
          <p15:clr>
            <a:srgbClr val="A4A3A4"/>
          </p15:clr>
        </p15:guide>
        <p15:guide id="2" pos="5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B0FFF8"/>
    <a:srgbClr val="FC0128"/>
    <a:srgbClr val="FFAE1A"/>
    <a:srgbClr val="F0EAD5"/>
    <a:srgbClr val="E2F4E7"/>
    <a:srgbClr val="E1E9FB"/>
    <a:srgbClr val="064308"/>
    <a:srgbClr val="0F0C8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2" autoAdjust="0"/>
    <p:restoredTop sz="89420" autoAdjust="0"/>
  </p:normalViewPr>
  <p:slideViewPr>
    <p:cSldViewPr>
      <p:cViewPr varScale="1">
        <p:scale>
          <a:sx n="75" d="100"/>
          <a:sy n="75" d="100"/>
        </p:scale>
        <p:origin x="1152" y="43"/>
      </p:cViewPr>
      <p:guideLst>
        <p:guide orient="horz" pos="4152"/>
        <p:guide pos="5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070" y="-84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94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388938"/>
            <a:ext cx="5167312" cy="38766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77187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40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4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22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32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13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23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48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993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14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5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4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2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3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44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3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47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11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6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93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3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87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2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637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32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054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587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2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0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4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7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3163" y="696913"/>
            <a:ext cx="4641850" cy="3481387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172" y="4409758"/>
            <a:ext cx="5124657" cy="4177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5325"/>
            <a:ext cx="4643438" cy="3482975"/>
          </a:xfrm>
          <a:ln/>
        </p:spPr>
      </p:sp>
      <p:sp>
        <p:nvSpPr>
          <p:cNvPr id="64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1756" y="4409758"/>
            <a:ext cx="5121488" cy="41792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2391" tIns="51196" rIns="102391" bIns="51196"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5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7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83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6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98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5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2872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MSU act logo.jpg                                               0000341BMacintosh HD                   B9229F79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39700"/>
            <a:ext cx="11922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W:\ccupgrade\nscl_logo_pbg200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3"/>
            <a:ext cx="6016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auto">
          <a:xfrm>
            <a:off x="669925" y="1320800"/>
            <a:ext cx="7864475" cy="476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07763" dir="2700000" algn="ctr" rotWithShape="0">
              <a:schemeClr val="folHlink"/>
            </a:outerShdw>
          </a:effec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800">
              <a:solidFill>
                <a:srgbClr val="B81414"/>
              </a:solidFill>
              <a:latin typeface="Arial" charset="0"/>
            </a:endParaRPr>
          </a:p>
        </p:txBody>
      </p:sp>
      <p:pic>
        <p:nvPicPr>
          <p:cNvPr id="8" name="Picture 24" descr="C:\Documents and Settings\glasmach\Desktop\1246_10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1600"/>
            <a:ext cx="5867400" cy="365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838200" y="1371600"/>
            <a:ext cx="3810000" cy="4876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600" y="1371600"/>
            <a:ext cx="38100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19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CL_ppt.png"/>
          <p:cNvPicPr>
            <a:picLocks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85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669775" y="1320106"/>
            <a:ext cx="7864929" cy="4031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0612" tIns="45306" rIns="90612" bIns="45306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endParaRPr lang="en-US" sz="2250">
              <a:latin typeface="Helvetica" pitchFamily="-111" charset="0"/>
              <a:ea typeface="ヒラギノ角ゴ Pro W3" pitchFamily="-111" charset="-128"/>
              <a:cs typeface="Arial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 userDrawn="1"/>
        </p:nvSpPr>
        <p:spPr bwMode="auto">
          <a:xfrm>
            <a:off x="6401405" y="6563320"/>
            <a:ext cx="2514298" cy="142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defTabSz="812602" eaLnBrk="0" hangingPunct="0">
              <a:lnSpc>
                <a:spcPct val="90000"/>
              </a:lnSpc>
              <a:defRPr/>
            </a:pPr>
            <a:r>
              <a:rPr lang="en-US" sz="1031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A.</a:t>
            </a:r>
            <a:r>
              <a:rPr lang="en-US" sz="1031" baseline="0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 Gade</a:t>
            </a:r>
            <a:r>
              <a:rPr lang="en-US" sz="1031" dirty="0" smtClean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, </a:t>
            </a:r>
            <a:fld id="{58887C3C-49B1-4C25-BCBF-EC4A62B682E4}" type="datetime1">
              <a:rPr lang="en-US" sz="1031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pPr algn="r" defTabSz="812602" eaLnBrk="0" hangingPunct="0">
                <a:lnSpc>
                  <a:spcPct val="90000"/>
                </a:lnSpc>
                <a:defRPr/>
              </a:pPr>
              <a:t>7/10/2017</a:t>
            </a:fld>
            <a:r>
              <a:rPr lang="en-US" sz="1031" dirty="0">
                <a:solidFill>
                  <a:srgbClr val="064308"/>
                </a:solidFill>
                <a:latin typeface="Helvetica" pitchFamily="-111" charset="0"/>
                <a:ea typeface="ヒラギノ角ゴ Pro W3" pitchFamily="-111" charset="-128"/>
                <a:cs typeface="+mn-cs"/>
              </a:rPr>
              <a:t>, </a:t>
            </a:r>
            <a:r>
              <a:rPr lang="en-US" sz="1031" dirty="0">
                <a:solidFill>
                  <a:srgbClr val="064308"/>
                </a:solidFill>
                <a:latin typeface="Arial" charset="0"/>
                <a:ea typeface="ヒラギノ角ゴ Pro W3" pitchFamily="-111" charset="-128"/>
                <a:cs typeface="+mn-cs"/>
              </a:rPr>
              <a:t>Slide </a:t>
            </a:r>
            <a:fld id="{97F26045-EFAF-4618-8EDF-874E6A216DC5}" type="slidenum">
              <a:rPr lang="en-US" sz="1031">
                <a:solidFill>
                  <a:srgbClr val="064308"/>
                </a:solidFill>
                <a:latin typeface="Arial" charset="0"/>
                <a:ea typeface="ヒラギノ角ゴ Pro W3" pitchFamily="-111" charset="-128"/>
                <a:cs typeface="+mn-cs"/>
              </a:rPr>
              <a:pPr algn="r" defTabSz="812602" eaLnBrk="0" hangingPunct="0">
                <a:lnSpc>
                  <a:spcPct val="90000"/>
                </a:lnSpc>
                <a:defRPr/>
              </a:pPr>
              <a:t>‹#›</a:t>
            </a:fld>
            <a:endParaRPr lang="en-US" sz="1031" dirty="0">
              <a:solidFill>
                <a:srgbClr val="064308"/>
              </a:solidFill>
              <a:latin typeface="Arial" charset="0"/>
              <a:ea typeface="ヒラギノ角ゴ Pro W3" pitchFamily="-111" charset="-128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5429" y="76201"/>
            <a:ext cx="8273143" cy="3703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8108" y="1067099"/>
            <a:ext cx="8227786" cy="50274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01600"/>
            <a:ext cx="586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6096" tIns="22439" rIns="56096" bIns="22439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3716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</p:sldLayoutIdLst>
  <p:transition/>
  <p:txStyles>
    <p:titleStyle>
      <a:lvl1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ctr" defTabSz="808038" rtl="0" eaLnBrk="0" fontAlgn="base" hangingPunct="0">
        <a:lnSpc>
          <a:spcPct val="88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52413" indent="-252413" algn="l" defTabSz="80803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SzPct val="100000"/>
        <a:buChar char="•"/>
        <a:defRPr sz="2000">
          <a:solidFill>
            <a:srgbClr val="064308"/>
          </a:solidFill>
          <a:latin typeface="+mn-lt"/>
          <a:ea typeface="+mn-ea"/>
          <a:cs typeface="+mn-cs"/>
        </a:defRPr>
      </a:lvl1pPr>
      <a:lvl2pPr marL="604838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</a:defRPr>
      </a:lvl2pPr>
      <a:lvl3pPr marL="1009650" indent="-2016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»"/>
        <a:defRPr sz="1600">
          <a:solidFill>
            <a:schemeClr val="tx1"/>
          </a:solidFill>
          <a:latin typeface="+mn-lt"/>
        </a:defRPr>
      </a:lvl3pPr>
      <a:lvl4pPr marL="1363663" indent="-152400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•"/>
        <a:defRPr sz="1300">
          <a:solidFill>
            <a:schemeClr val="tx1"/>
          </a:solidFill>
          <a:latin typeface="+mn-lt"/>
        </a:defRPr>
      </a:lvl4pPr>
      <a:lvl5pPr marL="17668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5pPr>
      <a:lvl6pPr marL="22240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6pPr>
      <a:lvl7pPr marL="26812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7pPr>
      <a:lvl8pPr marL="31384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8pPr>
      <a:lvl9pPr marL="3595688" indent="-150813" algn="l" defTabSz="808038" rtl="0" eaLnBrk="0" fontAlgn="base" hangingPunct="0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mp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5867400" cy="912028"/>
          </a:xfrm>
        </p:spPr>
        <p:txBody>
          <a:bodyPr/>
          <a:lstStyle/>
          <a:p>
            <a:r>
              <a:rPr lang="en-US" altLang="en-US" dirty="0" smtClean="0"/>
              <a:t>Spectroscopic factors from experiment</a:t>
            </a:r>
            <a:br>
              <a:rPr lang="en-US" altLang="en-US" dirty="0" smtClean="0"/>
            </a:br>
            <a:r>
              <a:rPr lang="en-US" altLang="en-US" dirty="0" smtClean="0"/>
              <a:t>… and what are they good for</a:t>
            </a:r>
            <a:br>
              <a:rPr lang="en-US" altLang="en-US" dirty="0" smtClean="0"/>
            </a:br>
            <a:r>
              <a:rPr lang="en-US" altLang="en-US" sz="1600" dirty="0" smtClean="0"/>
              <a:t>Alexandra Gade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42900" y="1064428"/>
            <a:ext cx="8229600" cy="466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058" tIns="41029" rIns="82058" bIns="41029">
            <a:spAutoFit/>
          </a:bodyPr>
          <a:lstStyle>
            <a:lvl1pPr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/>
              <a:t>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Monday</a:t>
            </a:r>
            <a:endParaRPr lang="en-US" altLang="en-US" sz="2800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Tuesday</a:t>
            </a: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</a:rPr>
              <a:t>Introduction – spectroscopic factors from reactions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Transfer with Si arrays, HELIOS, </a:t>
            </a:r>
            <a:r>
              <a:rPr lang="en-US" altLang="en-US" sz="2000" dirty="0" smtClean="0">
                <a:solidFill>
                  <a:srgbClr val="000000"/>
                </a:solidFill>
                <a:sym typeface="Symbol" panose="05050102010706020507" pitchFamily="18" charset="2"/>
              </a:rPr>
              <a:t>-ray tagged</a:t>
            </a:r>
            <a:endParaRPr lang="en-US" altLang="en-US" sz="20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Complementary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: Knockout</a:t>
            </a:r>
            <a:endParaRPr lang="en-US" altLang="en-US" sz="20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Messy: How to consolidate it all … </a:t>
            </a:r>
            <a:r>
              <a:rPr lang="en-US" alt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o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r not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?</a:t>
            </a:r>
          </a:p>
          <a:p>
            <a:pPr lvl="0" algn="ctr" defTabSz="9144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Appendix: Tricks: exploit </a:t>
            </a:r>
            <a:r>
              <a:rPr lang="en-US" alt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selectivity</a:t>
            </a:r>
            <a:endParaRPr lang="en-US" altLang="en-US" sz="2800" dirty="0" smtClean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/>
              <a:t>Thursday</a:t>
            </a:r>
            <a:endParaRPr lang="en-US" altLang="en-US" sz="2800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/>
              <a:t>				</a:t>
            </a:r>
            <a:endParaRPr lang="en-US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6400800" cy="370342"/>
          </a:xfrm>
        </p:spPr>
        <p:txBody>
          <a:bodyPr/>
          <a:lstStyle/>
          <a:p>
            <a:r>
              <a:rPr lang="en-US" altLang="en-US" dirty="0" smtClean="0"/>
              <a:t>Experimental considerations</a:t>
            </a:r>
          </a:p>
        </p:txBody>
      </p:sp>
      <p:pic>
        <p:nvPicPr>
          <p:cNvPr id="8" name="Picture 131" descr="nature09048-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62569"/>
            <a:ext cx="4201727" cy="2819400"/>
          </a:xfrm>
          <a:prstGeom prst="rect">
            <a:avLst/>
          </a:prstGeom>
          <a:noFill/>
        </p:spPr>
      </p:pic>
      <p:pic>
        <p:nvPicPr>
          <p:cNvPr id="9" name="Picture 131" descr="nature09048-f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9603" y="2252246"/>
            <a:ext cx="4223790" cy="42672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139690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K. L. Jones  et al., Nature 465, 454 (2010)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4040846"/>
            <a:ext cx="4201727" cy="135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80975" lvl="0" indent="-180975" defTabSz="854075" eaLnBrk="0" hangingPunct="0">
              <a:lnSpc>
                <a:spcPct val="90000"/>
              </a:lnSpc>
              <a:spcBef>
                <a:spcPct val="50000"/>
              </a:spcBef>
              <a:buSzPct val="100000"/>
              <a:buFontTx/>
              <a:buChar char="•"/>
              <a:defRPr/>
            </a:pPr>
            <a:r>
              <a:rPr lang="en-US" sz="1800" kern="0" dirty="0">
                <a:ea typeface="ＭＳ Ｐゴシック" pitchFamily="32" charset="-128"/>
                <a:cs typeface="ＭＳ Ｐゴシック" pitchFamily="-65" charset="-128"/>
              </a:rPr>
              <a:t>Modest resolution if light-ion-tagged, mandates thin targets and thus requires higher beam rates (10</a:t>
            </a:r>
            <a:r>
              <a:rPr lang="en-US" sz="1800" kern="0" baseline="30000" dirty="0">
                <a:ea typeface="ＭＳ Ｐゴシック" pitchFamily="32" charset="-128"/>
                <a:cs typeface="ＭＳ Ｐゴシック" pitchFamily="-65" charset="-128"/>
              </a:rPr>
              <a:t>4</a:t>
            </a:r>
            <a:r>
              <a:rPr lang="en-US" sz="1800" kern="0" dirty="0">
                <a:ea typeface="ＭＳ Ｐゴシック" pitchFamily="32" charset="-128"/>
                <a:cs typeface="ＭＳ Ｐゴシック" pitchFamily="-65" charset="-128"/>
              </a:rPr>
              <a:t> – 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10</a:t>
            </a:r>
            <a:r>
              <a:rPr lang="en-US" sz="1800" kern="0" baseline="30000" dirty="0" smtClean="0">
                <a:ea typeface="ＭＳ Ｐゴシック" pitchFamily="32" charset="-128"/>
                <a:cs typeface="ＭＳ Ｐゴシック" pitchFamily="-65" charset="-128"/>
              </a:rPr>
              <a:t>6 </a:t>
            </a:r>
            <a:r>
              <a:rPr lang="en-US" sz="1800" kern="0" dirty="0" err="1" smtClean="0">
                <a:ea typeface="ＭＳ Ｐゴシック" pitchFamily="32" charset="-128"/>
                <a:cs typeface="ＭＳ Ｐゴシック" pitchFamily="-65" charset="-128"/>
              </a:rPr>
              <a:t>pps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837693" y="998557"/>
            <a:ext cx="4037567" cy="77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For interesting cases, typically low rare-isotope beam intensity – tricky to get enough points for angular distributions, also kinematics of the light particle may not be favorable </a:t>
            </a:r>
          </a:p>
        </p:txBody>
      </p:sp>
    </p:spTree>
    <p:extLst>
      <p:ext uri="{BB962C8B-B14F-4D97-AF65-F5344CB8AC3E}">
        <p14:creationId xmlns:p14="http://schemas.microsoft.com/office/powerpoint/2010/main" val="7453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with HELIOS – single-particle 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4" y="1447800"/>
            <a:ext cx="7648592" cy="37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Transfer reactions with HELIOS – single-neutron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Shell structure is known to change in nuclei away from stability, driven, among others, by the tensor force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Along N=83, what is the evolution of the neutron h</a:t>
            </a:r>
            <a:r>
              <a:rPr lang="en-US" sz="2200" baseline="-25000" dirty="0" smtClean="0"/>
              <a:t>9/2</a:t>
            </a:r>
            <a:r>
              <a:rPr lang="en-US" sz="2200" dirty="0" smtClean="0"/>
              <a:t> and i</a:t>
            </a:r>
            <a:r>
              <a:rPr lang="en-US" sz="2200" baseline="-25000" dirty="0" smtClean="0"/>
              <a:t>13/2</a:t>
            </a:r>
            <a:r>
              <a:rPr lang="en-US" sz="2200" dirty="0" smtClean="0"/>
              <a:t> single-particle energies as function of the g</a:t>
            </a:r>
            <a:r>
              <a:rPr lang="en-US" sz="2200" baseline="-25000" dirty="0" smtClean="0"/>
              <a:t>7/2</a:t>
            </a:r>
            <a:r>
              <a:rPr lang="en-US" sz="2200" dirty="0" smtClean="0"/>
              <a:t> orbital occupied with protons?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Perform neutron-adding transfer reaction, (</a:t>
            </a:r>
            <a:r>
              <a:rPr lang="en-US" sz="2200" dirty="0" err="1" smtClean="0"/>
              <a:t>d,p</a:t>
            </a:r>
            <a:r>
              <a:rPr lang="en-US" sz="2200" dirty="0" smtClean="0"/>
              <a:t>), on stable </a:t>
            </a:r>
            <a:r>
              <a:rPr lang="en-US" sz="2200" baseline="30000" dirty="0" smtClean="0"/>
              <a:t>136</a:t>
            </a:r>
            <a:r>
              <a:rPr lang="en-US" sz="2200" dirty="0" smtClean="0"/>
              <a:t>Xe to anchor the trend at Z=54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aseline="30000" dirty="0" smtClean="0"/>
              <a:t>136</a:t>
            </a:r>
            <a:r>
              <a:rPr lang="en-US" sz="2200" dirty="0" smtClean="0"/>
              <a:t>Xe stable beam provided by the ATLAS facility at ANL at 10 MeV/u; the proton in the exit channel is detected with HELIOS, a novel solenoid-based spectrometer for charged particles </a:t>
            </a:r>
          </a:p>
        </p:txBody>
      </p:sp>
    </p:spTree>
    <p:extLst>
      <p:ext uri="{BB962C8B-B14F-4D97-AF65-F5344CB8AC3E}">
        <p14:creationId xmlns:p14="http://schemas.microsoft.com/office/powerpoint/2010/main" val="88580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with HELIOS – single-particle 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8614"/>
            <a:ext cx="7444390" cy="549095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r="2028"/>
          <a:stretch/>
        </p:blipFill>
        <p:spPr>
          <a:xfrm>
            <a:off x="3124200" y="1905001"/>
            <a:ext cx="5943600" cy="36602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050794"/>
            <a:ext cx="2635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A.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Wuosmaa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t="31611" r="1220" b="-3496"/>
          <a:stretch/>
        </p:blipFill>
        <p:spPr>
          <a:xfrm>
            <a:off x="3429000" y="2209800"/>
            <a:ext cx="2085975" cy="12649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788" y="6519446"/>
            <a:ext cx="44942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H.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Wuosmaa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et al., NIM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 580, 1290 (2007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91" y="4495800"/>
            <a:ext cx="1821397" cy="6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56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with HELIOS – single-particle 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02100"/>
            <a:ext cx="5156752" cy="467154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15450"/>
            <a:ext cx="3429000" cy="4244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788" y="6519446"/>
            <a:ext cx="3808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B. P. Kay et al., PRC 84, 024325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2011)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1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Transfer reactions with HELIOS – single-neutron energies outside of </a:t>
            </a:r>
            <a:r>
              <a:rPr lang="en-US" altLang="en-US" baseline="30000" dirty="0" smtClean="0"/>
              <a:t>136</a:t>
            </a:r>
            <a:r>
              <a:rPr lang="en-US" altLang="en-US" dirty="0" smtClean="0"/>
              <a:t>Xe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2" y="933026"/>
            <a:ext cx="3731311" cy="3473638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5671"/>
            <a:ext cx="4940799" cy="24384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39" y="938342"/>
            <a:ext cx="3834904" cy="38546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85743" y="52578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evolution of the neutron i</a:t>
            </a:r>
            <a:r>
              <a:rPr lang="en-US" baseline="-25000" dirty="0" smtClean="0"/>
              <a:t>13/2</a:t>
            </a:r>
            <a:r>
              <a:rPr lang="en-US" dirty="0" smtClean="0"/>
              <a:t> and h</a:t>
            </a:r>
            <a:r>
              <a:rPr lang="en-US" baseline="-25000" dirty="0" smtClean="0"/>
              <a:t>9/2</a:t>
            </a:r>
            <a:r>
              <a:rPr lang="en-US" dirty="0" smtClean="0"/>
              <a:t> as protons fill g</a:t>
            </a:r>
            <a:r>
              <a:rPr lang="en-US" baseline="-25000" dirty="0" smtClean="0"/>
              <a:t>7/2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66068" y="6508929"/>
            <a:ext cx="3808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B. P. Kay et al., PRC 84, 024325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2011)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68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as indirect probe to characterize capture reactions for astrophysics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08708"/>
            <a:ext cx="6069407" cy="55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as indirect probe to characterize capture reactions for astrophysics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Lack </a:t>
            </a:r>
            <a:r>
              <a:rPr lang="en-US" sz="2200" dirty="0"/>
              <a:t>of knowledge of the rate of proton capture on </a:t>
            </a:r>
            <a:r>
              <a:rPr lang="en-US" sz="2200" dirty="0" smtClean="0"/>
              <a:t>radioactive </a:t>
            </a:r>
            <a:r>
              <a:rPr lang="en-US" sz="2200" baseline="30000" dirty="0"/>
              <a:t>30</a:t>
            </a:r>
            <a:r>
              <a:rPr lang="en-US" sz="2200" dirty="0"/>
              <a:t>P is the most prominent nuclear physics uncertainty in models of oxygen neon (</a:t>
            </a:r>
            <a:r>
              <a:rPr lang="en-US" sz="2200" dirty="0" err="1"/>
              <a:t>ONe</a:t>
            </a:r>
            <a:r>
              <a:rPr lang="en-US" sz="2200" dirty="0"/>
              <a:t>) nova explosions 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direct measurement of the </a:t>
            </a:r>
            <a:r>
              <a:rPr lang="en-US" sz="2200" baseline="30000" dirty="0"/>
              <a:t>30</a:t>
            </a:r>
            <a:r>
              <a:rPr lang="en-US" sz="2200" dirty="0"/>
              <a:t>P(</a:t>
            </a:r>
            <a:r>
              <a:rPr lang="en-US" sz="2200" i="1" dirty="0"/>
              <a:t>p</a:t>
            </a:r>
            <a:r>
              <a:rPr lang="en-US" sz="2200" dirty="0" smtClean="0"/>
              <a:t>,</a:t>
            </a:r>
            <a:r>
              <a:rPr lang="en-US" sz="2200" dirty="0" smtClean="0">
                <a:sym typeface="Symbol" panose="05050102010706020507" pitchFamily="18" charset="2"/>
              </a:rPr>
              <a:t></a:t>
            </a:r>
            <a:r>
              <a:rPr lang="en-US" sz="2200" dirty="0" smtClean="0"/>
              <a:t>)</a:t>
            </a:r>
            <a:r>
              <a:rPr lang="en-US" sz="2200" baseline="30000" dirty="0" smtClean="0"/>
              <a:t>31</a:t>
            </a:r>
            <a:r>
              <a:rPr lang="en-US" sz="2200" dirty="0" smtClean="0"/>
              <a:t>S reaction </a:t>
            </a:r>
            <a:r>
              <a:rPr lang="en-US" sz="2200" dirty="0"/>
              <a:t>is not </a:t>
            </a:r>
            <a:r>
              <a:rPr lang="en-US" sz="2200" dirty="0" smtClean="0"/>
              <a:t>currently </a:t>
            </a:r>
            <a:r>
              <a:rPr lang="en-US" sz="2200" dirty="0"/>
              <a:t>feasible owing to the low available intensities of radioactive </a:t>
            </a:r>
            <a:r>
              <a:rPr lang="en-US" sz="2200" baseline="30000" dirty="0"/>
              <a:t>30</a:t>
            </a:r>
            <a:r>
              <a:rPr lang="en-US" sz="2200" dirty="0"/>
              <a:t>P ion beams at the energies of astrophysical interest. 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baseline="30000" dirty="0"/>
              <a:t>30</a:t>
            </a:r>
            <a:r>
              <a:rPr lang="en-US" sz="2200" dirty="0"/>
              <a:t>P(p,</a:t>
            </a:r>
            <a:r>
              <a:rPr lang="en-US" sz="2200" dirty="0">
                <a:sym typeface="Symbol" panose="05050102010706020507" pitchFamily="18" charset="2"/>
              </a:rPr>
              <a:t></a:t>
            </a:r>
            <a:r>
              <a:rPr lang="en-US" sz="2200" dirty="0"/>
              <a:t>)</a:t>
            </a:r>
            <a:r>
              <a:rPr lang="en-US" sz="2200" baseline="30000" dirty="0"/>
              <a:t>31</a:t>
            </a:r>
            <a:r>
              <a:rPr lang="en-US" sz="2200" dirty="0"/>
              <a:t>S reaction is critical for determining the production of intermediate-mass elements up to Ca in nova </a:t>
            </a:r>
            <a:r>
              <a:rPr lang="en-US" sz="2200" dirty="0" smtClean="0"/>
              <a:t>ejecta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 </a:t>
            </a:r>
            <a:r>
              <a:rPr lang="en-US" sz="2200" dirty="0" smtClean="0"/>
              <a:t>Use </a:t>
            </a:r>
            <a:r>
              <a:rPr lang="en-US" sz="2200" dirty="0"/>
              <a:t>a novel technique to extract constraints on proton spectroscopic factors from measurements of angle-integrated cross sections for the </a:t>
            </a:r>
            <a:r>
              <a:rPr lang="en-US" sz="2200" baseline="30000" dirty="0" smtClean="0"/>
              <a:t>30</a:t>
            </a:r>
            <a:r>
              <a:rPr lang="en-US" sz="2200" dirty="0" smtClean="0"/>
              <a:t>P(</a:t>
            </a:r>
            <a:r>
              <a:rPr lang="en-US" sz="2200" dirty="0" err="1" smtClean="0"/>
              <a:t>d,n</a:t>
            </a:r>
            <a:r>
              <a:rPr lang="en-US" sz="2200" dirty="0" smtClean="0"/>
              <a:t>)</a:t>
            </a:r>
            <a:r>
              <a:rPr lang="en-US" sz="2200" baseline="30000" dirty="0" smtClean="0"/>
              <a:t>31</a:t>
            </a:r>
            <a:r>
              <a:rPr lang="en-US" sz="2200" dirty="0" smtClean="0"/>
              <a:t>S proton-transfer </a:t>
            </a:r>
            <a:r>
              <a:rPr lang="en-US" sz="2200" dirty="0"/>
              <a:t>reaction in inverse kinematics using a radioactive </a:t>
            </a:r>
            <a:r>
              <a:rPr lang="en-US" sz="2200" baseline="30000" dirty="0"/>
              <a:t>30</a:t>
            </a:r>
            <a:r>
              <a:rPr lang="en-US" sz="2200" dirty="0"/>
              <a:t>P </a:t>
            </a:r>
            <a:r>
              <a:rPr lang="en-US" sz="2200" dirty="0" smtClean="0"/>
              <a:t>beam </a:t>
            </a:r>
            <a:r>
              <a:rPr lang="en-US" sz="2200" dirty="0" smtClean="0">
                <a:sym typeface="Wingdings" panose="05000000000000000000" pitchFamily="2" charset="2"/>
              </a:rPr>
              <a:t> the resonance strength depends on the proton width and so on the proton spectroscopic factor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6007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as indirect probe to characterize capture reactions for astrophysics</a:t>
            </a:r>
          </a:p>
        </p:txBody>
      </p:sp>
      <p:pic>
        <p:nvPicPr>
          <p:cNvPr id="7" name="Picture 4098" descr="A1900_S800-1"/>
          <p:cNvPicPr>
            <a:picLocks noChangeAspect="1" noChangeArrowheads="1"/>
          </p:cNvPicPr>
          <p:nvPr/>
        </p:nvPicPr>
        <p:blipFill rotWithShape="1">
          <a:blip r:embed="rId3"/>
          <a:srcRect l="60767" b="50516"/>
          <a:stretch/>
        </p:blipFill>
        <p:spPr bwMode="auto">
          <a:xfrm>
            <a:off x="-212823" y="1414368"/>
            <a:ext cx="5125676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2413390" y="4284845"/>
            <a:ext cx="3581400" cy="2286000"/>
            <a:chOff x="-1470275" y="2802487"/>
            <a:chExt cx="6192419" cy="3921147"/>
          </a:xfrm>
        </p:grpSpPr>
        <p:pic>
          <p:nvPicPr>
            <p:cNvPr id="9" name="Picture 10" descr="http://www.nscl.msu.edu/~gretina/photo/20120615/full/31.jpg"/>
            <p:cNvPicPr>
              <a:picLocks noChangeAspect="1" noChangeArrowheads="1"/>
            </p:cNvPicPr>
            <p:nvPr/>
          </p:nvPicPr>
          <p:blipFill>
            <a:blip r:embed="rId4"/>
            <a:srcRect l="21538" r="13846" b="6480"/>
            <a:stretch>
              <a:fillRect/>
            </a:stretch>
          </p:blipFill>
          <p:spPr bwMode="auto">
            <a:xfrm>
              <a:off x="683401" y="2802487"/>
              <a:ext cx="4038743" cy="3916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Gretina_7-w_atom-KF_cop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70275" y="4632356"/>
              <a:ext cx="2000137" cy="2091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866" y="2675648"/>
            <a:ext cx="3062134" cy="4134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234876"/>
            <a:ext cx="334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d(</a:t>
            </a:r>
            <a:r>
              <a:rPr lang="en-US" baseline="30000" dirty="0" smtClean="0"/>
              <a:t>30</a:t>
            </a:r>
            <a:r>
              <a:rPr lang="en-US" dirty="0" smtClean="0"/>
              <a:t>P,</a:t>
            </a:r>
            <a:r>
              <a:rPr lang="en-US" baseline="30000" dirty="0" smtClean="0"/>
              <a:t>31</a:t>
            </a:r>
            <a:r>
              <a:rPr lang="en-US" dirty="0" smtClean="0"/>
              <a:t>S+</a:t>
            </a:r>
            <a:r>
              <a:rPr lang="en-US" dirty="0" smtClean="0">
                <a:sym typeface="Symbol" panose="05050102010706020507" pitchFamily="18" charset="2"/>
              </a:rPr>
              <a:t></a:t>
            </a:r>
            <a:r>
              <a:rPr lang="en-US" dirty="0" smtClean="0"/>
              <a:t>)n reaction at 30 MeV/u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67465" y="1096591"/>
            <a:ext cx="397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31</a:t>
            </a:r>
            <a:r>
              <a:rPr lang="en-US" sz="1800" dirty="0" smtClean="0"/>
              <a:t>S identified in the focal plane of the S800 spectrograph – neutron is NOT detected (no angular distributions!). </a:t>
            </a:r>
            <a:r>
              <a:rPr lang="en-US" sz="1800" dirty="0" smtClean="0">
                <a:sym typeface="Symbol" panose="05050102010706020507" pitchFamily="18" charset="2"/>
              </a:rPr>
              <a:t>-ray spectroscopy identifies the final state with unmatched resolution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7987" y="2602862"/>
            <a:ext cx="236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CD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target surrounded by GRETINA</a:t>
            </a:r>
            <a:endParaRPr lang="en-US" sz="18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3479" y="4586396"/>
            <a:ext cx="3470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 smtClean="0"/>
              <a:t>30</a:t>
            </a:r>
            <a:r>
              <a:rPr lang="en-US" sz="2000" dirty="0" smtClean="0"/>
              <a:t>P produced by projectile fragmentation of </a:t>
            </a:r>
            <a:r>
              <a:rPr lang="en-US" sz="2000" baseline="30000" dirty="0" smtClean="0"/>
              <a:t>36</a:t>
            </a:r>
            <a:r>
              <a:rPr lang="en-US" sz="2000" dirty="0" smtClean="0"/>
              <a:t>Ar and separated in flight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7788" y="6519446"/>
            <a:ext cx="3808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Kankainen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et al., PLB 84, 549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2017)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78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1020391"/>
          </a:xfrm>
        </p:spPr>
        <p:txBody>
          <a:bodyPr/>
          <a:lstStyle/>
          <a:p>
            <a:r>
              <a:rPr lang="en-US" altLang="en-US" dirty="0" smtClean="0"/>
              <a:t>Transfer reactions as indirect probe to characterize capture reactions for astrophysics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8" y="1700868"/>
            <a:ext cx="8715463" cy="2490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750439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results indicate the dominance of a single 3/2</a:t>
            </a:r>
            <a:r>
              <a:rPr lang="en-US" sz="2000" baseline="30000" dirty="0" smtClean="0"/>
              <a:t>-</a:t>
            </a:r>
            <a:r>
              <a:rPr lang="en-US" sz="2000" dirty="0" smtClean="0"/>
              <a:t> resonance at 196 </a:t>
            </a:r>
            <a:r>
              <a:rPr lang="en-US" sz="2000" dirty="0" err="1" smtClean="0"/>
              <a:t>keV</a:t>
            </a:r>
            <a:r>
              <a:rPr lang="en-US" sz="2000" dirty="0" smtClean="0"/>
              <a:t> in the region of nova burning. </a:t>
            </a:r>
            <a:r>
              <a:rPr lang="en-US" sz="2000" dirty="0"/>
              <a:t>The nova explosion simulations show that the main effect of the present results on the composition of nova ejecta is an increase in the abundance of </a:t>
            </a:r>
            <a:r>
              <a:rPr lang="en-US" sz="2000" baseline="30000" dirty="0"/>
              <a:t>30</a:t>
            </a:r>
            <a:r>
              <a:rPr lang="en-US" sz="2000" dirty="0"/>
              <a:t>Si critical for </a:t>
            </a:r>
            <a:r>
              <a:rPr lang="en-US" sz="2000" dirty="0" smtClean="0"/>
              <a:t>determining </a:t>
            </a:r>
            <a:r>
              <a:rPr lang="en-US" sz="2000" dirty="0"/>
              <a:t>the </a:t>
            </a:r>
            <a:r>
              <a:rPr lang="en-US" sz="2000" baseline="30000" dirty="0"/>
              <a:t>30</a:t>
            </a:r>
            <a:r>
              <a:rPr lang="en-US" sz="2000" dirty="0"/>
              <a:t>Si/</a:t>
            </a:r>
            <a:r>
              <a:rPr lang="en-US" sz="2000" baseline="30000" dirty="0"/>
              <a:t>28</a:t>
            </a:r>
            <a:r>
              <a:rPr lang="en-US" sz="2000" dirty="0"/>
              <a:t>Si ratio.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95745" y="1753997"/>
            <a:ext cx="990600" cy="2348568"/>
          </a:xfrm>
          <a:prstGeom prst="rect">
            <a:avLst/>
          </a:prstGeom>
          <a:solidFill>
            <a:srgbClr val="FFFF00">
              <a:alpha val="2392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2355" y="1089213"/>
            <a:ext cx="18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Is impacted by spectroscopic factor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300843" y="6519446"/>
            <a:ext cx="3808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Kankainen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et al., PLB 84, 549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2017)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59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914400"/>
            <a:ext cx="798433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  <a:sym typeface="Symbol" panose="05050102010706020507" pitchFamily="18" charset="2"/>
              </a:rPr>
              <a:t>Introduction: </a:t>
            </a:r>
            <a:r>
              <a:rPr lang="en-US" altLang="en-US" sz="2100" dirty="0" smtClean="0">
                <a:sym typeface="Symbol" panose="05050102010706020507" pitchFamily="18" charset="2"/>
              </a:rPr>
              <a:t>What is a spectroscopic factor and why should you care about the concept behind? Now: experimenters view; subsequent lecture: theory </a:t>
            </a:r>
          </a:p>
          <a:p>
            <a:pPr eaLnBrk="1" hangingPunct="1"/>
            <a:endParaRPr lang="en-US" altLang="en-US" sz="2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</a:rPr>
              <a:t>Modern experiments</a:t>
            </a:r>
            <a:r>
              <a:rPr lang="en-US" altLang="en-US" sz="2100" dirty="0">
                <a:solidFill>
                  <a:srgbClr val="FF0000"/>
                </a:solidFill>
              </a:rPr>
              <a:t>:</a:t>
            </a:r>
            <a:r>
              <a:rPr lang="en-US" altLang="en-US" sz="2100" dirty="0"/>
              <a:t> </a:t>
            </a:r>
            <a:r>
              <a:rPr lang="en-US" altLang="en-US" sz="2100" dirty="0" smtClean="0"/>
              <a:t>Recent examples – Physics background and experimental approach </a:t>
            </a:r>
            <a:endParaRPr lang="en-US" altLang="en-US" sz="2100" dirty="0"/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Si </a:t>
            </a:r>
            <a:r>
              <a:rPr lang="en-US" altLang="en-US" sz="2100" dirty="0"/>
              <a:t>array – </a:t>
            </a:r>
            <a:r>
              <a:rPr lang="en-US" altLang="en-US" sz="2100" baseline="30000" dirty="0" smtClean="0"/>
              <a:t>132</a:t>
            </a:r>
            <a:r>
              <a:rPr lang="en-US" altLang="en-US" sz="2100" dirty="0" smtClean="0"/>
              <a:t>Sn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/>
              <a:t>Novel scheme: </a:t>
            </a:r>
            <a:r>
              <a:rPr lang="en-US" altLang="en-US" sz="2100" dirty="0" smtClean="0"/>
              <a:t>HELIOS – </a:t>
            </a:r>
            <a:r>
              <a:rPr lang="en-US" altLang="en-US" sz="2100" baseline="30000" dirty="0" smtClean="0"/>
              <a:t>136</a:t>
            </a:r>
            <a:r>
              <a:rPr lang="en-US" altLang="en-US" sz="2100" dirty="0" smtClean="0"/>
              <a:t>Xe</a:t>
            </a:r>
            <a:endParaRPr lang="en-US" altLang="en-US" sz="2100" dirty="0" smtClean="0"/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Gamma-tagged </a:t>
            </a:r>
            <a:r>
              <a:rPr lang="en-US" altLang="en-US" sz="2100" dirty="0"/>
              <a:t>with spectrograph – </a:t>
            </a:r>
            <a:r>
              <a:rPr lang="en-US" altLang="en-US" sz="2100" dirty="0" smtClean="0"/>
              <a:t>Astro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At </a:t>
            </a:r>
            <a:r>
              <a:rPr lang="en-US" altLang="en-US" sz="2100" dirty="0"/>
              <a:t>the luminosity frontier: Knockout </a:t>
            </a:r>
            <a:r>
              <a:rPr lang="en-US" altLang="en-US" sz="2100" dirty="0" smtClean="0"/>
              <a:t>– </a:t>
            </a:r>
            <a:r>
              <a:rPr lang="en-US" altLang="en-US" sz="2100" baseline="30000" dirty="0" smtClean="0"/>
              <a:t>34</a:t>
            </a:r>
            <a:r>
              <a:rPr lang="en-US" altLang="en-US" sz="2100" dirty="0" smtClean="0"/>
              <a:t>Si</a:t>
            </a:r>
            <a:endParaRPr lang="en-US" altLang="en-US" sz="2100" dirty="0" smtClean="0"/>
          </a:p>
          <a:p>
            <a:pPr lvl="1" eaLnBrk="1" hangingPunct="1"/>
            <a:endParaRPr lang="en-US" altLang="en-US" sz="2100" dirty="0"/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r>
              <a:rPr lang="en-US" altLang="en-US" sz="2100" dirty="0" smtClean="0"/>
              <a:t>Appendix: Selectivity </a:t>
            </a:r>
            <a:r>
              <a:rPr lang="en-US" altLang="en-US" sz="2100" dirty="0" smtClean="0"/>
              <a:t>– HI induced</a:t>
            </a:r>
          </a:p>
          <a:p>
            <a:pPr marL="804863" lvl="1" indent="-347663" eaLnBrk="1" hangingPunct="1">
              <a:buFont typeface="Arial" panose="020B0604020202020204" pitchFamily="34" charset="0"/>
              <a:buChar char="•"/>
            </a:pPr>
            <a:endParaRPr lang="en-US" altLang="en-US" sz="2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From occupancies to densities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967267" cy="43103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1" y="6502770"/>
            <a:ext cx="4723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Mutschler et al.,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Nature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Physics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 13, 152 (2017)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90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From occupancies to densities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6471" y="885701"/>
            <a:ext cx="8286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existence of so-called bubble nuclei had been predicted for decades – bubble </a:t>
            </a:r>
            <a:r>
              <a:rPr lang="en-US" dirty="0" smtClean="0"/>
              <a:t>here </a:t>
            </a:r>
            <a:r>
              <a:rPr lang="en-US" dirty="0" smtClean="0"/>
              <a:t>means a central density depletion of on nucleon species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30000" dirty="0" smtClean="0"/>
              <a:t>34</a:t>
            </a:r>
            <a:r>
              <a:rPr lang="en-US" dirty="0" smtClean="0"/>
              <a:t>Si is had been predicted to have a central depletion in the proton density with the origin of having the proton s</a:t>
            </a:r>
            <a:r>
              <a:rPr lang="en-US" baseline="-25000" dirty="0" smtClean="0"/>
              <a:t>1/2</a:t>
            </a:r>
            <a:r>
              <a:rPr lang="en-US" dirty="0" smtClean="0"/>
              <a:t> orbital that is part of the </a:t>
            </a:r>
            <a:r>
              <a:rPr lang="en-US" i="1" dirty="0" err="1" smtClean="0"/>
              <a:t>sd</a:t>
            </a:r>
            <a:r>
              <a:rPr lang="en-US" dirty="0" smtClean="0"/>
              <a:t> shell essentially unoccupied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3276600"/>
            <a:ext cx="4937771" cy="350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471" y="3187650"/>
            <a:ext cx="3823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Strategy: </a:t>
            </a:r>
            <a:r>
              <a:rPr lang="en-US" dirty="0" smtClean="0"/>
              <a:t>measure the s</a:t>
            </a:r>
            <a:r>
              <a:rPr lang="en-US" baseline="-25000" dirty="0" smtClean="0"/>
              <a:t>1/2</a:t>
            </a:r>
            <a:r>
              <a:rPr lang="en-US" dirty="0" smtClean="0"/>
              <a:t> occupancy with one-nucleon knockout </a:t>
            </a:r>
            <a:r>
              <a:rPr lang="en-US" baseline="30000" dirty="0" smtClean="0"/>
              <a:t>9</a:t>
            </a:r>
            <a:r>
              <a:rPr lang="en-US" dirty="0" smtClean="0"/>
              <a:t>Be(</a:t>
            </a:r>
            <a:r>
              <a:rPr lang="en-US" baseline="30000" dirty="0" smtClean="0"/>
              <a:t>34</a:t>
            </a:r>
            <a:r>
              <a:rPr lang="en-US" dirty="0" smtClean="0"/>
              <a:t>Si,</a:t>
            </a:r>
            <a:r>
              <a:rPr lang="en-US" baseline="30000" dirty="0" smtClean="0"/>
              <a:t>33</a:t>
            </a:r>
            <a:r>
              <a:rPr lang="en-US" dirty="0" smtClean="0"/>
              <a:t>Al+</a:t>
            </a:r>
            <a:r>
              <a:rPr lang="en-US" dirty="0" smtClean="0">
                <a:sym typeface="Symbol" panose="05050102010706020507" pitchFamily="18" charset="2"/>
              </a:rPr>
              <a:t>)X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6588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One-nucleon knockout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4141116" y="3238500"/>
            <a:ext cx="259718" cy="457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9882" y="1066800"/>
            <a:ext cx="259718" cy="457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019800" y="3810000"/>
            <a:ext cx="3124200" cy="55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962" tIns="41275" rIns="80962" bIns="41275">
            <a:spAutoFit/>
          </a:bodyPr>
          <a:lstStyle/>
          <a:p>
            <a:pPr lvl="1">
              <a:lnSpc>
                <a:spcPct val="80000"/>
              </a:lnSpc>
              <a:spcBef>
                <a:spcPct val="30000"/>
              </a:spcBef>
              <a:buSzPct val="100000"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sym typeface="MT Extra" panose="05050102010205020202" pitchFamily="18" charset="2"/>
              </a:rPr>
              <a:t>residue moment distribution 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buSzPct val="100000"/>
            </a:pP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sym typeface="MT Extra" panose="05050102010205020202" pitchFamily="18" charset="2"/>
              </a:rPr>
              <a:t>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-value of knocked-out n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343400" y="1976438"/>
            <a:ext cx="4572000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343400" y="1976438"/>
            <a:ext cx="4572000" cy="1709737"/>
          </a:xfrm>
          <a:prstGeom prst="rect">
            <a:avLst/>
          </a:prstGeom>
          <a:noFill/>
          <a:ln w="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477000" y="5715000"/>
            <a:ext cx="26670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>
                <a:solidFill>
                  <a:srgbClr val="777777"/>
                </a:solidFill>
              </a:rPr>
              <a:t>P.G. Hansen and J. A. Tostevin, Annu. Rev. Nucl. Sci. 53, 219 (2003)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629400" y="3657600"/>
            <a:ext cx="1066800" cy="152400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5410200" y="3962400"/>
            <a:ext cx="533400" cy="381000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5791200" y="3581400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962" tIns="41275" rIns="80962" bIns="41275" anchor="ctr"/>
          <a:lstStyle/>
          <a:p>
            <a:endParaRPr lang="en-US"/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5384800" y="5362575"/>
            <a:ext cx="1317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</a:rPr>
              <a:t>)</a:t>
            </a:r>
            <a:endParaRPr lang="en-US" altLang="en-US" sz="1800"/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824413" y="5362575"/>
            <a:ext cx="1095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</a:rPr>
              <a:t>,</a:t>
            </a:r>
            <a:endParaRPr lang="en-US" altLang="en-US" sz="1800"/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4525963" y="5362575"/>
            <a:ext cx="1317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</a:rPr>
              <a:t>(</a:t>
            </a:r>
            <a:endParaRPr lang="en-US" altLang="en-US" sz="1800"/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3856038" y="5362575"/>
            <a:ext cx="1317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339966"/>
                </a:solidFill>
              </a:rPr>
              <a:t>)</a:t>
            </a: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3205163" y="5362575"/>
            <a:ext cx="1095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339966"/>
                </a:solidFill>
              </a:rPr>
              <a:t>,</a:t>
            </a: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2905125" y="5362575"/>
            <a:ext cx="1317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339966"/>
                </a:solidFill>
              </a:rPr>
              <a:t>(</a:t>
            </a:r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1371600" y="5362575"/>
            <a:ext cx="1333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</a:rPr>
              <a:t>)</a:t>
            </a:r>
            <a:endParaRPr lang="en-US" altLang="en-US" sz="1800"/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658813" y="5362575"/>
            <a:ext cx="1333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</a:rPr>
              <a:t>(</a:t>
            </a:r>
            <a:endParaRPr lang="en-US" altLang="en-US" sz="1800"/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2578100" y="5330825"/>
            <a:ext cx="127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>
                <a:solidFill>
                  <a:srgbClr val="339966"/>
                </a:solidFill>
              </a:rPr>
              <a:t>2</a:t>
            </a:r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1966913" y="5880100"/>
            <a:ext cx="50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000000"/>
                </a:solidFill>
              </a:rPr>
              <a:t>j</a:t>
            </a:r>
            <a:endParaRPr lang="en-US" altLang="en-US" sz="1800"/>
          </a:p>
        </p:txBody>
      </p: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5210175" y="5605463"/>
            <a:ext cx="1651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000000"/>
                </a:solidFill>
              </a:rPr>
              <a:t>N</a:t>
            </a:r>
            <a:endParaRPr lang="en-US" altLang="en-US" sz="1800"/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4284663" y="5605463"/>
            <a:ext cx="2413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000000"/>
                </a:solidFill>
              </a:rPr>
              <a:t>sp</a:t>
            </a:r>
            <a:endParaRPr lang="en-US" altLang="en-US" sz="1800"/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4965700" y="5362575"/>
            <a:ext cx="2619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000000"/>
                </a:solidFill>
              </a:rPr>
              <a:t>S</a:t>
            </a:r>
            <a:endParaRPr lang="en-US" altLang="en-US" sz="1800"/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4735513" y="5362575"/>
            <a:ext cx="873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000000"/>
                </a:solidFill>
              </a:rPr>
              <a:t>j</a:t>
            </a:r>
            <a:endParaRPr lang="en-US" altLang="en-US" sz="1800"/>
          </a:p>
        </p:txBody>
      </p:sp>
      <p:sp>
        <p:nvSpPr>
          <p:cNvPr id="39" name="Rectangle 25"/>
          <p:cNvSpPr>
            <a:spLocks noChangeArrowheads="1"/>
          </p:cNvSpPr>
          <p:nvPr/>
        </p:nvSpPr>
        <p:spPr bwMode="auto">
          <a:xfrm>
            <a:off x="3554413" y="5362575"/>
            <a:ext cx="10953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339966"/>
                </a:solidFill>
              </a:rPr>
              <a:t>I</a:t>
            </a:r>
          </a:p>
        </p:txBody>
      </p:sp>
      <p:sp>
        <p:nvSpPr>
          <p:cNvPr id="40" name="Rectangle 26"/>
          <p:cNvSpPr>
            <a:spLocks noChangeArrowheads="1"/>
          </p:cNvSpPr>
          <p:nvPr/>
        </p:nvSpPr>
        <p:spPr bwMode="auto">
          <a:xfrm>
            <a:off x="3338513" y="5362575"/>
            <a:ext cx="2190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339966"/>
                </a:solidFill>
              </a:rPr>
              <a:t>n</a:t>
            </a:r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3060700" y="5362575"/>
            <a:ext cx="873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339966"/>
                </a:solidFill>
              </a:rPr>
              <a:t>j</a:t>
            </a: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2679700" y="5362575"/>
            <a:ext cx="2619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339966"/>
                </a:solidFill>
              </a:rPr>
              <a:t>S</a:t>
            </a:r>
          </a:p>
        </p:txBody>
      </p:sp>
      <p:sp>
        <p:nvSpPr>
          <p:cNvPr id="43" name="Rectangle 29"/>
          <p:cNvSpPr>
            <a:spLocks noChangeArrowheads="1"/>
          </p:cNvSpPr>
          <p:nvPr/>
        </p:nvSpPr>
        <p:spPr bwMode="auto">
          <a:xfrm>
            <a:off x="2316163" y="5362575"/>
            <a:ext cx="2841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339966"/>
                </a:solidFill>
              </a:rPr>
              <a:t>C</a:t>
            </a:r>
          </a:p>
        </p:txBody>
      </p:sp>
      <p:sp>
        <p:nvSpPr>
          <p:cNvPr id="44" name="Rectangle 30"/>
          <p:cNvSpPr>
            <a:spLocks noChangeArrowheads="1"/>
          </p:cNvSpPr>
          <p:nvPr/>
        </p:nvSpPr>
        <p:spPr bwMode="auto">
          <a:xfrm>
            <a:off x="817563" y="5362575"/>
            <a:ext cx="3286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000000"/>
                </a:solidFill>
              </a:rPr>
              <a:t>nI</a:t>
            </a:r>
            <a:endParaRPr lang="en-US" altLang="en-US" sz="1800"/>
          </a:p>
        </p:txBody>
      </p:sp>
      <p:sp>
        <p:nvSpPr>
          <p:cNvPr id="45" name="Rectangle 31"/>
          <p:cNvSpPr>
            <a:spLocks noChangeArrowheads="1"/>
          </p:cNvSpPr>
          <p:nvPr/>
        </p:nvSpPr>
        <p:spPr bwMode="auto">
          <a:xfrm>
            <a:off x="4071938" y="5318125"/>
            <a:ext cx="2381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endParaRPr lang="en-US" altLang="en-US" sz="1800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381000" y="5318125"/>
            <a:ext cx="2381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 i="1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  <a:endParaRPr lang="en-US" altLang="en-US" sz="1800"/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3679825" y="5307013"/>
            <a:ext cx="127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339966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48" name="Rectangle 34"/>
          <p:cNvSpPr>
            <a:spLocks noChangeArrowheads="1"/>
          </p:cNvSpPr>
          <p:nvPr/>
        </p:nvSpPr>
        <p:spPr bwMode="auto">
          <a:xfrm>
            <a:off x="1165225" y="5307013"/>
            <a:ext cx="1254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i="1">
                <a:solidFill>
                  <a:srgbClr val="000000"/>
                </a:solidFill>
                <a:latin typeface="Symbol" panose="05050102010706020507" pitchFamily="18" charset="2"/>
              </a:rPr>
              <a:t>p</a:t>
            </a:r>
            <a:endParaRPr lang="en-US" altLang="en-US" sz="1800"/>
          </a:p>
        </p:txBody>
      </p:sp>
      <p:sp>
        <p:nvSpPr>
          <p:cNvPr id="49" name="Rectangle 35"/>
          <p:cNvSpPr>
            <a:spLocks noChangeArrowheads="1"/>
          </p:cNvSpPr>
          <p:nvPr/>
        </p:nvSpPr>
        <p:spPr bwMode="auto">
          <a:xfrm>
            <a:off x="1608138" y="5318125"/>
            <a:ext cx="2159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3100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1800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827213" y="5211763"/>
            <a:ext cx="417512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600">
                <a:solidFill>
                  <a:srgbClr val="000000"/>
                </a:solidFill>
                <a:latin typeface="Symbol" panose="05050102010706020507" pitchFamily="18" charset="2"/>
              </a:rPr>
              <a:t>å</a:t>
            </a:r>
            <a:endParaRPr lang="en-US" altLang="en-US" sz="1800"/>
          </a:p>
        </p:txBody>
      </p:sp>
      <p:sp>
        <p:nvSpPr>
          <p:cNvPr id="51" name="Rectangle 37"/>
          <p:cNvSpPr>
            <a:spLocks noChangeArrowheads="1"/>
          </p:cNvSpPr>
          <p:nvPr/>
        </p:nvSpPr>
        <p:spPr bwMode="auto">
          <a:xfrm>
            <a:off x="5791200" y="5059363"/>
            <a:ext cx="609600" cy="228600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38"/>
          <p:cNvSpPr txBox="1">
            <a:spLocks noChangeArrowheads="1"/>
          </p:cNvSpPr>
          <p:nvPr/>
        </p:nvSpPr>
        <p:spPr bwMode="auto">
          <a:xfrm>
            <a:off x="2286000" y="5821363"/>
            <a:ext cx="14478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962" tIns="41275" rIns="80962" bIns="4127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9966"/>
                </a:solidFill>
              </a:rPr>
              <a:t>nuclear structure</a:t>
            </a:r>
          </a:p>
        </p:txBody>
      </p:sp>
      <p:sp>
        <p:nvSpPr>
          <p:cNvPr id="53" name="Text Box 40"/>
          <p:cNvSpPr txBox="1">
            <a:spLocks noChangeArrowheads="1"/>
          </p:cNvSpPr>
          <p:nvPr/>
        </p:nvSpPr>
        <p:spPr bwMode="auto">
          <a:xfrm>
            <a:off x="4038600" y="5821363"/>
            <a:ext cx="14478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962" tIns="41275" rIns="80962" bIns="4127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chemeClr val="tx2"/>
                </a:solidFill>
              </a:rPr>
              <a:t>reaction process</a:t>
            </a:r>
          </a:p>
        </p:txBody>
      </p:sp>
      <p:sp>
        <p:nvSpPr>
          <p:cNvPr id="54" name="Rectangle 41"/>
          <p:cNvSpPr>
            <a:spLocks noChangeArrowheads="1"/>
          </p:cNvSpPr>
          <p:nvPr/>
        </p:nvSpPr>
        <p:spPr bwMode="auto">
          <a:xfrm>
            <a:off x="3429000" y="6248400"/>
            <a:ext cx="2514600" cy="381000"/>
          </a:xfrm>
          <a:prstGeom prst="rect">
            <a:avLst/>
          </a:prstGeom>
          <a:noFill/>
          <a:ln w="38100" cmpd="dbl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962" tIns="41275" rIns="80962" bIns="41275"/>
          <a:lstStyle>
            <a:lvl1pPr defTabSz="804863">
              <a:spcBef>
                <a:spcPct val="50000"/>
              </a:spcBef>
              <a:buSzPct val="100000"/>
              <a:buChar char="•"/>
              <a:defRPr sz="1600">
                <a:solidFill>
                  <a:srgbClr val="064308"/>
                </a:solidFill>
                <a:latin typeface="Arial" panose="020B0604020202020204" pitchFamily="34" charset="0"/>
              </a:defRPr>
            </a:lvl1pPr>
            <a:lvl2pPr marL="603250" indent="-201613" defTabSz="804863">
              <a:spcBef>
                <a:spcPct val="10000"/>
              </a:spcBef>
              <a:buSzPct val="100000"/>
              <a:buFont typeface="Wingdings" panose="05000000000000000000" pitchFamily="2" charset="2"/>
              <a:buChar char="Ø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06475" indent="-201613" defTabSz="804863">
              <a:spcBef>
                <a:spcPct val="10000"/>
              </a:spcBef>
              <a:buSzPct val="100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57313" indent="-150813" defTabSz="804863">
              <a:spcBef>
                <a:spcPct val="10000"/>
              </a:spcBef>
              <a:buSzPct val="100000"/>
              <a:buChar char="•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09725" defTabSz="804863">
              <a:spcBef>
                <a:spcPct val="10000"/>
              </a:spcBef>
              <a:buSzPct val="100000"/>
              <a:buChar char="–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66925" defTabSz="804863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24125" defTabSz="804863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81325" defTabSz="804863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38525" defTabSz="804863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400"/>
          </a:p>
        </p:txBody>
      </p:sp>
      <p:pic>
        <p:nvPicPr>
          <p:cNvPr id="55" name="Picture 42" descr="\\services\groups\s800\Playground\Physics\Themes\na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5"/>
          <a:stretch>
            <a:fillRect/>
          </a:stretch>
        </p:blipFill>
        <p:spPr bwMode="auto">
          <a:xfrm>
            <a:off x="355600" y="2209800"/>
            <a:ext cx="551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 Box 43"/>
          <p:cNvSpPr txBox="1">
            <a:spLocks noChangeArrowheads="1"/>
          </p:cNvSpPr>
          <p:nvPr/>
        </p:nvSpPr>
        <p:spPr bwMode="auto">
          <a:xfrm>
            <a:off x="304800" y="838200"/>
            <a:ext cx="8686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buFontTx/>
              <a:buChar char="•"/>
            </a:pPr>
            <a:r>
              <a:rPr lang="en-US" altLang="en-US" dirty="0"/>
              <a:t> More than 50MeV/nucleon: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  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sudden approximation + </a:t>
            </a:r>
            <a:r>
              <a:rPr lang="en-US" altLang="en-US" sz="1800" dirty="0" err="1">
                <a:solidFill>
                  <a:schemeClr val="bg1">
                    <a:lumMod val="50000"/>
                  </a:schemeClr>
                </a:solidFill>
              </a:rPr>
              <a:t>eikonal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 approach (J.A. </a:t>
            </a:r>
            <a:r>
              <a:rPr lang="en-US" altLang="en-US" sz="1800" dirty="0" err="1">
                <a:solidFill>
                  <a:schemeClr val="bg1">
                    <a:lumMod val="50000"/>
                  </a:schemeClr>
                </a:solidFill>
              </a:rPr>
              <a:t>Tostevin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, Surrey)</a:t>
            </a:r>
          </a:p>
          <a:p>
            <a:pPr>
              <a:lnSpc>
                <a:spcPct val="100000"/>
              </a:lnSpc>
              <a:buFontTx/>
              <a:buChar char="•"/>
            </a:pPr>
            <a:r>
              <a:rPr lang="en-US" altLang="en-US" dirty="0"/>
              <a:t> Spectroscopic Factors</a:t>
            </a:r>
            <a:r>
              <a:rPr lang="en-US" alt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  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determined from the population of the residue with A-1</a:t>
            </a: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4038600" y="5029200"/>
            <a:ext cx="23622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chemeClr val="tx2"/>
                </a:solidFill>
              </a:rPr>
              <a:t>single-particle cross section</a:t>
            </a:r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auto">
          <a:xfrm>
            <a:off x="2133600" y="5029200"/>
            <a:ext cx="1760538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>
                <a:solidFill>
                  <a:srgbClr val="339966"/>
                </a:solidFill>
              </a:rPr>
              <a:t>spectroscopic factor</a:t>
            </a:r>
          </a:p>
        </p:txBody>
      </p:sp>
      <p:grpSp>
        <p:nvGrpSpPr>
          <p:cNvPr id="59" name="Group 46"/>
          <p:cNvGrpSpPr>
            <a:grpSpLocks/>
          </p:cNvGrpSpPr>
          <p:nvPr/>
        </p:nvGrpSpPr>
        <p:grpSpPr bwMode="auto">
          <a:xfrm>
            <a:off x="304800" y="6248400"/>
            <a:ext cx="6049963" cy="533400"/>
            <a:chOff x="336" y="3604"/>
            <a:chExt cx="3811" cy="336"/>
          </a:xfrm>
        </p:grpSpPr>
        <p:sp>
          <p:nvSpPr>
            <p:cNvPr id="60" name="Rectangle 47"/>
            <p:cNvSpPr>
              <a:spLocks noChangeArrowheads="1"/>
            </p:cNvSpPr>
            <p:nvPr/>
          </p:nvSpPr>
          <p:spPr bwMode="auto">
            <a:xfrm>
              <a:off x="3256" y="3613"/>
              <a:ext cx="24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000000"/>
                  </a:solidFill>
                </a:rPr>
                <a:t>diffr</a:t>
              </a:r>
              <a:endParaRPr lang="en-US" altLang="en-US" sz="1800"/>
            </a:p>
          </p:txBody>
        </p:sp>
        <p:sp>
          <p:nvSpPr>
            <p:cNvPr id="61" name="Rectangle 48"/>
            <p:cNvSpPr>
              <a:spLocks noChangeArrowheads="1"/>
            </p:cNvSpPr>
            <p:nvPr/>
          </p:nvSpPr>
          <p:spPr bwMode="auto">
            <a:xfrm>
              <a:off x="1824" y="3613"/>
              <a:ext cx="272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1800" i="1">
                  <a:solidFill>
                    <a:srgbClr val="000000"/>
                  </a:solidFill>
                </a:rPr>
                <a:t>strip</a:t>
              </a:r>
              <a:endParaRPr lang="en-US" altLang="en-US" sz="1800"/>
            </a:p>
          </p:txBody>
        </p:sp>
        <p:grpSp>
          <p:nvGrpSpPr>
            <p:cNvPr id="62" name="Group 49"/>
            <p:cNvGrpSpPr>
              <a:grpSpLocks/>
            </p:cNvGrpSpPr>
            <p:nvPr/>
          </p:nvGrpSpPr>
          <p:grpSpPr bwMode="auto">
            <a:xfrm>
              <a:off x="471" y="3632"/>
              <a:ext cx="3676" cy="308"/>
              <a:chOff x="475" y="3109"/>
              <a:chExt cx="3472" cy="308"/>
            </a:xfrm>
          </p:grpSpPr>
          <p:sp>
            <p:nvSpPr>
              <p:cNvPr id="68" name="Rectangle 50"/>
              <p:cNvSpPr>
                <a:spLocks noChangeArrowheads="1"/>
              </p:cNvSpPr>
              <p:nvPr/>
            </p:nvSpPr>
            <p:spPr bwMode="auto">
              <a:xfrm>
                <a:off x="3803" y="3109"/>
                <a:ext cx="144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)</a:t>
                </a:r>
                <a:endParaRPr lang="en-US" altLang="en-US" sz="1800"/>
              </a:p>
            </p:txBody>
          </p:sp>
          <p:sp>
            <p:nvSpPr>
              <p:cNvPr id="69" name="Rectangle 51"/>
              <p:cNvSpPr>
                <a:spLocks noChangeArrowheads="1"/>
              </p:cNvSpPr>
              <p:nvPr/>
            </p:nvSpPr>
            <p:spPr bwMode="auto">
              <a:xfrm>
                <a:off x="3471" y="3109"/>
                <a:ext cx="130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,</a:t>
                </a:r>
                <a:endParaRPr lang="en-US" altLang="en-US" sz="1800"/>
              </a:p>
            </p:txBody>
          </p:sp>
          <p:sp>
            <p:nvSpPr>
              <p:cNvPr id="70" name="Rectangle 52"/>
              <p:cNvSpPr>
                <a:spLocks noChangeArrowheads="1"/>
              </p:cNvSpPr>
              <p:nvPr/>
            </p:nvSpPr>
            <p:spPr bwMode="auto">
              <a:xfrm>
                <a:off x="3292" y="3109"/>
                <a:ext cx="143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(</a:t>
                </a:r>
                <a:endParaRPr lang="en-US" altLang="en-US" sz="1800"/>
              </a:p>
            </p:txBody>
          </p:sp>
          <p:sp>
            <p:nvSpPr>
              <p:cNvPr id="71" name="Rectangle 53"/>
              <p:cNvSpPr>
                <a:spLocks noChangeArrowheads="1"/>
              </p:cNvSpPr>
              <p:nvPr/>
            </p:nvSpPr>
            <p:spPr bwMode="auto">
              <a:xfrm>
                <a:off x="2470" y="3109"/>
                <a:ext cx="143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)</a:t>
                </a:r>
                <a:endParaRPr lang="en-US" altLang="en-US" sz="1800"/>
              </a:p>
            </p:txBody>
          </p:sp>
          <p:sp>
            <p:nvSpPr>
              <p:cNvPr id="72" name="Rectangle 54"/>
              <p:cNvSpPr>
                <a:spLocks noChangeArrowheads="1"/>
              </p:cNvSpPr>
              <p:nvPr/>
            </p:nvSpPr>
            <p:spPr bwMode="auto">
              <a:xfrm>
                <a:off x="2136" y="3109"/>
                <a:ext cx="131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,</a:t>
                </a:r>
                <a:endParaRPr lang="en-US" altLang="en-US" sz="1800"/>
              </a:p>
            </p:txBody>
          </p:sp>
          <p:sp>
            <p:nvSpPr>
              <p:cNvPr id="73" name="Rectangle 55"/>
              <p:cNvSpPr>
                <a:spLocks noChangeArrowheads="1"/>
              </p:cNvSpPr>
              <p:nvPr/>
            </p:nvSpPr>
            <p:spPr bwMode="auto">
              <a:xfrm>
                <a:off x="1957" y="3109"/>
                <a:ext cx="143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 (</a:t>
                </a:r>
                <a:endParaRPr lang="en-US" altLang="en-US" sz="1800"/>
              </a:p>
            </p:txBody>
          </p:sp>
          <p:sp>
            <p:nvSpPr>
              <p:cNvPr id="74" name="Rectangle 56"/>
              <p:cNvSpPr>
                <a:spLocks noChangeArrowheads="1"/>
              </p:cNvSpPr>
              <p:nvPr/>
            </p:nvSpPr>
            <p:spPr bwMode="auto">
              <a:xfrm>
                <a:off x="1129" y="3109"/>
                <a:ext cx="80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)</a:t>
                </a:r>
                <a:endParaRPr lang="en-US" altLang="en-US" sz="1800"/>
              </a:p>
            </p:txBody>
          </p:sp>
          <p:sp>
            <p:nvSpPr>
              <p:cNvPr id="75" name="Rectangle 57"/>
              <p:cNvSpPr>
                <a:spLocks noChangeArrowheads="1"/>
              </p:cNvSpPr>
              <p:nvPr/>
            </p:nvSpPr>
            <p:spPr bwMode="auto">
              <a:xfrm>
                <a:off x="796" y="3109"/>
                <a:ext cx="65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,</a:t>
                </a:r>
                <a:endParaRPr lang="en-US" altLang="en-US" sz="1800"/>
              </a:p>
            </p:txBody>
          </p:sp>
          <p:sp>
            <p:nvSpPr>
              <p:cNvPr id="76" name="Rectangle 58"/>
              <p:cNvSpPr>
                <a:spLocks noChangeArrowheads="1"/>
              </p:cNvSpPr>
              <p:nvPr/>
            </p:nvSpPr>
            <p:spPr bwMode="auto">
              <a:xfrm>
                <a:off x="617" y="3109"/>
                <a:ext cx="78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>
                    <a:solidFill>
                      <a:srgbClr val="000000"/>
                    </a:solidFill>
                  </a:rPr>
                  <a:t>(</a:t>
                </a:r>
                <a:endParaRPr lang="en-US" altLang="en-US" sz="1800"/>
              </a:p>
            </p:txBody>
          </p:sp>
          <p:sp>
            <p:nvSpPr>
              <p:cNvPr id="77" name="Rectangle 59"/>
              <p:cNvSpPr>
                <a:spLocks noChangeArrowheads="1"/>
              </p:cNvSpPr>
              <p:nvPr/>
            </p:nvSpPr>
            <p:spPr bwMode="auto">
              <a:xfrm>
                <a:off x="3700" y="3261"/>
                <a:ext cx="136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 N</a:t>
                </a:r>
                <a:endParaRPr lang="en-US" altLang="en-US" sz="1800"/>
              </a:p>
            </p:txBody>
          </p:sp>
          <p:sp>
            <p:nvSpPr>
              <p:cNvPr id="78" name="Rectangle 60"/>
              <p:cNvSpPr>
                <a:spLocks noChangeArrowheads="1"/>
              </p:cNvSpPr>
              <p:nvPr/>
            </p:nvSpPr>
            <p:spPr bwMode="auto">
              <a:xfrm>
                <a:off x="3052" y="3261"/>
                <a:ext cx="143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sp</a:t>
                </a:r>
                <a:endParaRPr lang="en-US" altLang="en-US" sz="1800"/>
              </a:p>
            </p:txBody>
          </p:sp>
          <p:sp>
            <p:nvSpPr>
              <p:cNvPr id="79" name="Rectangle 61"/>
              <p:cNvSpPr>
                <a:spLocks noChangeArrowheads="1"/>
              </p:cNvSpPr>
              <p:nvPr/>
            </p:nvSpPr>
            <p:spPr bwMode="auto">
              <a:xfrm>
                <a:off x="2365" y="3261"/>
                <a:ext cx="136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 N</a:t>
                </a:r>
                <a:endParaRPr lang="en-US" altLang="en-US" sz="1800"/>
              </a:p>
            </p:txBody>
          </p:sp>
          <p:sp>
            <p:nvSpPr>
              <p:cNvPr id="80" name="Rectangle 62"/>
              <p:cNvSpPr>
                <a:spLocks noChangeArrowheads="1"/>
              </p:cNvSpPr>
              <p:nvPr/>
            </p:nvSpPr>
            <p:spPr bwMode="auto">
              <a:xfrm>
                <a:off x="1710" y="3261"/>
                <a:ext cx="144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sp</a:t>
                </a:r>
                <a:endParaRPr lang="en-US" altLang="en-US" sz="1800"/>
              </a:p>
            </p:txBody>
          </p:sp>
          <p:sp>
            <p:nvSpPr>
              <p:cNvPr id="81" name="Rectangle 63"/>
              <p:cNvSpPr>
                <a:spLocks noChangeArrowheads="1"/>
              </p:cNvSpPr>
              <p:nvPr/>
            </p:nvSpPr>
            <p:spPr bwMode="auto">
              <a:xfrm>
                <a:off x="1025" y="3261"/>
                <a:ext cx="75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n</a:t>
                </a:r>
                <a:endParaRPr lang="en-US" altLang="en-US" sz="1800"/>
              </a:p>
            </p:txBody>
          </p:sp>
          <p:sp>
            <p:nvSpPr>
              <p:cNvPr id="82" name="Rectangle 64"/>
              <p:cNvSpPr>
                <a:spLocks noChangeArrowheads="1"/>
              </p:cNvSpPr>
              <p:nvPr/>
            </p:nvSpPr>
            <p:spPr bwMode="auto">
              <a:xfrm>
                <a:off x="475" y="3261"/>
                <a:ext cx="144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1800" i="1">
                    <a:solidFill>
                      <a:srgbClr val="000000"/>
                    </a:solidFill>
                  </a:rPr>
                  <a:t>sp</a:t>
                </a:r>
                <a:endParaRPr lang="en-US" altLang="en-US" sz="1800"/>
              </a:p>
            </p:txBody>
          </p:sp>
          <p:sp>
            <p:nvSpPr>
              <p:cNvPr id="83" name="Rectangle 65"/>
              <p:cNvSpPr>
                <a:spLocks noChangeArrowheads="1"/>
              </p:cNvSpPr>
              <p:nvPr/>
            </p:nvSpPr>
            <p:spPr bwMode="auto">
              <a:xfrm>
                <a:off x="3555" y="3109"/>
                <a:ext cx="221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 S</a:t>
                </a:r>
                <a:endParaRPr lang="en-US" altLang="en-US" sz="1800"/>
              </a:p>
            </p:txBody>
          </p:sp>
          <p:sp>
            <p:nvSpPr>
              <p:cNvPr id="84" name="Rectangle 66"/>
              <p:cNvSpPr>
                <a:spLocks noChangeArrowheads="1"/>
              </p:cNvSpPr>
              <p:nvPr/>
            </p:nvSpPr>
            <p:spPr bwMode="auto">
              <a:xfrm>
                <a:off x="3418" y="3109"/>
                <a:ext cx="117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 j</a:t>
                </a:r>
                <a:endParaRPr lang="en-US" altLang="en-US" sz="1800"/>
              </a:p>
            </p:txBody>
          </p:sp>
          <p:sp>
            <p:nvSpPr>
              <p:cNvPr id="85" name="Rectangle 67"/>
              <p:cNvSpPr>
                <a:spLocks noChangeArrowheads="1"/>
              </p:cNvSpPr>
              <p:nvPr/>
            </p:nvSpPr>
            <p:spPr bwMode="auto">
              <a:xfrm>
                <a:off x="2220" y="3109"/>
                <a:ext cx="221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 S</a:t>
                </a:r>
                <a:endParaRPr lang="en-US" altLang="en-US" sz="1800"/>
              </a:p>
            </p:txBody>
          </p:sp>
          <p:sp>
            <p:nvSpPr>
              <p:cNvPr id="86" name="Rectangle 68"/>
              <p:cNvSpPr>
                <a:spLocks noChangeArrowheads="1"/>
              </p:cNvSpPr>
              <p:nvPr/>
            </p:nvSpPr>
            <p:spPr bwMode="auto">
              <a:xfrm>
                <a:off x="2083" y="3109"/>
                <a:ext cx="118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 j</a:t>
                </a:r>
                <a:endParaRPr lang="en-US" altLang="en-US" sz="1800"/>
              </a:p>
            </p:txBody>
          </p:sp>
          <p:sp>
            <p:nvSpPr>
              <p:cNvPr id="87" name="Rectangle 69"/>
              <p:cNvSpPr>
                <a:spLocks noChangeArrowheads="1"/>
              </p:cNvSpPr>
              <p:nvPr/>
            </p:nvSpPr>
            <p:spPr bwMode="auto">
              <a:xfrm>
                <a:off x="881" y="3109"/>
                <a:ext cx="156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S</a:t>
                </a:r>
                <a:endParaRPr lang="en-US" altLang="en-US" sz="1800"/>
              </a:p>
            </p:txBody>
          </p:sp>
          <p:sp>
            <p:nvSpPr>
              <p:cNvPr id="88" name="Rectangle 70"/>
              <p:cNvSpPr>
                <a:spLocks noChangeArrowheads="1"/>
              </p:cNvSpPr>
              <p:nvPr/>
            </p:nvSpPr>
            <p:spPr bwMode="auto">
              <a:xfrm>
                <a:off x="744" y="3109"/>
                <a:ext cx="52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en-US" sz="3100" i="1">
                    <a:solidFill>
                      <a:srgbClr val="000000"/>
                    </a:solidFill>
                  </a:rPr>
                  <a:t>j</a:t>
                </a:r>
                <a:endParaRPr lang="en-US" altLang="en-US" sz="1800"/>
              </a:p>
            </p:txBody>
          </p:sp>
        </p:grp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3065" y="3604"/>
              <a:ext cx="15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3100" i="1">
                  <a:solidFill>
                    <a:srgbClr val="000000"/>
                  </a:solidFill>
                  <a:latin typeface="Symbol" panose="05050102010706020507" pitchFamily="18" charset="2"/>
                </a:rPr>
                <a:t>s</a:t>
              </a:r>
              <a:endParaRPr lang="en-US" altLang="en-US" sz="1800"/>
            </a:p>
          </p:txBody>
        </p:sp>
        <p:sp>
          <p:nvSpPr>
            <p:cNvPr id="64" name="Rectangle 72"/>
            <p:cNvSpPr>
              <a:spLocks noChangeArrowheads="1"/>
            </p:cNvSpPr>
            <p:nvPr/>
          </p:nvSpPr>
          <p:spPr bwMode="auto">
            <a:xfrm>
              <a:off x="1643" y="3604"/>
              <a:ext cx="15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3100" i="1">
                  <a:solidFill>
                    <a:srgbClr val="000000"/>
                  </a:solidFill>
                  <a:latin typeface="Symbol" panose="05050102010706020507" pitchFamily="18" charset="2"/>
                </a:rPr>
                <a:t>s</a:t>
              </a:r>
              <a:endParaRPr lang="en-US" altLang="en-US" sz="1800"/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336" y="3604"/>
              <a:ext cx="15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3100" i="1">
                  <a:solidFill>
                    <a:srgbClr val="000000"/>
                  </a:solidFill>
                  <a:latin typeface="Symbol" panose="05050102010706020507" pitchFamily="18" charset="2"/>
                </a:rPr>
                <a:t>s</a:t>
              </a:r>
              <a:endParaRPr lang="en-US" altLang="en-US" sz="1800"/>
            </a:p>
          </p:txBody>
        </p:sp>
        <p:sp>
          <p:nvSpPr>
            <p:cNvPr id="66" name="Rectangle 74"/>
            <p:cNvSpPr>
              <a:spLocks noChangeArrowheads="1"/>
            </p:cNvSpPr>
            <p:nvPr/>
          </p:nvSpPr>
          <p:spPr bwMode="auto">
            <a:xfrm>
              <a:off x="2810" y="3604"/>
              <a:ext cx="136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310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1800"/>
            </a:p>
          </p:txBody>
        </p:sp>
        <p:sp>
          <p:nvSpPr>
            <p:cNvPr id="67" name="Rectangle 75"/>
            <p:cNvSpPr>
              <a:spLocks noChangeArrowheads="1"/>
            </p:cNvSpPr>
            <p:nvPr/>
          </p:nvSpPr>
          <p:spPr bwMode="auto">
            <a:xfrm>
              <a:off x="1391" y="3604"/>
              <a:ext cx="137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31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1800"/>
            </a:p>
          </p:txBody>
        </p:sp>
      </p:grpSp>
      <p:grpSp>
        <p:nvGrpSpPr>
          <p:cNvPr id="89" name="Group 78"/>
          <p:cNvGrpSpPr>
            <a:grpSpLocks/>
          </p:cNvGrpSpPr>
          <p:nvPr/>
        </p:nvGrpSpPr>
        <p:grpSpPr bwMode="auto">
          <a:xfrm>
            <a:off x="5105400" y="3357563"/>
            <a:ext cx="1905000" cy="1441450"/>
            <a:chOff x="4320" y="3359"/>
            <a:chExt cx="1200" cy="851"/>
          </a:xfrm>
        </p:grpSpPr>
        <p:grpSp>
          <p:nvGrpSpPr>
            <p:cNvPr id="90" name="Group 79"/>
            <p:cNvGrpSpPr>
              <a:grpSpLocks/>
            </p:cNvGrpSpPr>
            <p:nvPr/>
          </p:nvGrpSpPr>
          <p:grpSpPr bwMode="auto">
            <a:xfrm>
              <a:off x="4560" y="3360"/>
              <a:ext cx="624" cy="624"/>
              <a:chOff x="4752" y="3264"/>
              <a:chExt cx="624" cy="624"/>
            </a:xfrm>
          </p:grpSpPr>
          <p:sp>
            <p:nvSpPr>
              <p:cNvPr id="96" name="Rectangle 80"/>
              <p:cNvSpPr>
                <a:spLocks noChangeArrowheads="1"/>
              </p:cNvSpPr>
              <p:nvPr/>
            </p:nvSpPr>
            <p:spPr bwMode="auto">
              <a:xfrm>
                <a:off x="4800" y="3645"/>
                <a:ext cx="336" cy="135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81"/>
              <p:cNvSpPr>
                <a:spLocks noEditPoints="1"/>
              </p:cNvSpPr>
              <p:nvPr/>
            </p:nvSpPr>
            <p:spPr bwMode="auto">
              <a:xfrm flipV="1">
                <a:off x="4752" y="3264"/>
                <a:ext cx="311" cy="623"/>
              </a:xfrm>
              <a:custGeom>
                <a:avLst/>
                <a:gdLst>
                  <a:gd name="T0" fmla="*/ 7 w 736"/>
                  <a:gd name="T1" fmla="*/ 3 h 1889"/>
                  <a:gd name="T2" fmla="*/ 16 w 736"/>
                  <a:gd name="T3" fmla="*/ 9 h 1889"/>
                  <a:gd name="T4" fmla="*/ 23 w 736"/>
                  <a:gd name="T5" fmla="*/ 13 h 1889"/>
                  <a:gd name="T6" fmla="*/ 31 w 736"/>
                  <a:gd name="T7" fmla="*/ 20 h 1889"/>
                  <a:gd name="T8" fmla="*/ 40 w 736"/>
                  <a:gd name="T9" fmla="*/ 26 h 1889"/>
                  <a:gd name="T10" fmla="*/ 47 w 736"/>
                  <a:gd name="T11" fmla="*/ 32 h 1889"/>
                  <a:gd name="T12" fmla="*/ 54 w 736"/>
                  <a:gd name="T13" fmla="*/ 40 h 1889"/>
                  <a:gd name="T14" fmla="*/ 64 w 736"/>
                  <a:gd name="T15" fmla="*/ 48 h 1889"/>
                  <a:gd name="T16" fmla="*/ 71 w 736"/>
                  <a:gd name="T17" fmla="*/ 54 h 1889"/>
                  <a:gd name="T18" fmla="*/ 80 w 736"/>
                  <a:gd name="T19" fmla="*/ 64 h 1889"/>
                  <a:gd name="T20" fmla="*/ 88 w 736"/>
                  <a:gd name="T21" fmla="*/ 72 h 1889"/>
                  <a:gd name="T22" fmla="*/ 130 w 736"/>
                  <a:gd name="T23" fmla="*/ 130 h 1889"/>
                  <a:gd name="T24" fmla="*/ 136 w 736"/>
                  <a:gd name="T25" fmla="*/ 138 h 1889"/>
                  <a:gd name="T26" fmla="*/ 148 w 736"/>
                  <a:gd name="T27" fmla="*/ 160 h 1889"/>
                  <a:gd name="T28" fmla="*/ 183 w 736"/>
                  <a:gd name="T29" fmla="*/ 228 h 1889"/>
                  <a:gd name="T30" fmla="*/ 192 w 736"/>
                  <a:gd name="T31" fmla="*/ 245 h 1889"/>
                  <a:gd name="T32" fmla="*/ 221 w 736"/>
                  <a:gd name="T33" fmla="*/ 316 h 1889"/>
                  <a:gd name="T34" fmla="*/ 223 w 736"/>
                  <a:gd name="T35" fmla="*/ 322 h 1889"/>
                  <a:gd name="T36" fmla="*/ 231 w 736"/>
                  <a:gd name="T37" fmla="*/ 343 h 1889"/>
                  <a:gd name="T38" fmla="*/ 240 w 736"/>
                  <a:gd name="T39" fmla="*/ 365 h 1889"/>
                  <a:gd name="T40" fmla="*/ 247 w 736"/>
                  <a:gd name="T41" fmla="*/ 388 h 1889"/>
                  <a:gd name="T42" fmla="*/ 259 w 736"/>
                  <a:gd name="T43" fmla="*/ 424 h 1889"/>
                  <a:gd name="T44" fmla="*/ 287 w 736"/>
                  <a:gd name="T45" fmla="*/ 511 h 1889"/>
                  <a:gd name="T46" fmla="*/ 309 w 736"/>
                  <a:gd name="T47" fmla="*/ 588 h 1889"/>
                  <a:gd name="T48" fmla="*/ 318 w 736"/>
                  <a:gd name="T49" fmla="*/ 621 h 1889"/>
                  <a:gd name="T50" fmla="*/ 342 w 736"/>
                  <a:gd name="T51" fmla="*/ 714 h 1889"/>
                  <a:gd name="T52" fmla="*/ 352 w 736"/>
                  <a:gd name="T53" fmla="*/ 745 h 1889"/>
                  <a:gd name="T54" fmla="*/ 359 w 736"/>
                  <a:gd name="T55" fmla="*/ 777 h 1889"/>
                  <a:gd name="T56" fmla="*/ 381 w 736"/>
                  <a:gd name="T57" fmla="*/ 865 h 1889"/>
                  <a:gd name="T58" fmla="*/ 388 w 736"/>
                  <a:gd name="T59" fmla="*/ 898 h 1889"/>
                  <a:gd name="T60" fmla="*/ 407 w 736"/>
                  <a:gd name="T61" fmla="*/ 973 h 1889"/>
                  <a:gd name="T62" fmla="*/ 429 w 736"/>
                  <a:gd name="T63" fmla="*/ 1065 h 1889"/>
                  <a:gd name="T64" fmla="*/ 431 w 736"/>
                  <a:gd name="T65" fmla="*/ 1074 h 1889"/>
                  <a:gd name="T66" fmla="*/ 440 w 736"/>
                  <a:gd name="T67" fmla="*/ 1107 h 1889"/>
                  <a:gd name="T68" fmla="*/ 447 w 736"/>
                  <a:gd name="T69" fmla="*/ 1139 h 1889"/>
                  <a:gd name="T70" fmla="*/ 456 w 736"/>
                  <a:gd name="T71" fmla="*/ 1176 h 1889"/>
                  <a:gd name="T72" fmla="*/ 478 w 736"/>
                  <a:gd name="T73" fmla="*/ 1270 h 1889"/>
                  <a:gd name="T74" fmla="*/ 497 w 736"/>
                  <a:gd name="T75" fmla="*/ 1343 h 1889"/>
                  <a:gd name="T76" fmla="*/ 506 w 736"/>
                  <a:gd name="T77" fmla="*/ 1376 h 1889"/>
                  <a:gd name="T78" fmla="*/ 526 w 736"/>
                  <a:gd name="T79" fmla="*/ 1453 h 1889"/>
                  <a:gd name="T80" fmla="*/ 536 w 736"/>
                  <a:gd name="T81" fmla="*/ 1481 h 1889"/>
                  <a:gd name="T82" fmla="*/ 543 w 736"/>
                  <a:gd name="T83" fmla="*/ 1510 h 1889"/>
                  <a:gd name="T84" fmla="*/ 550 w 736"/>
                  <a:gd name="T85" fmla="*/ 1536 h 1889"/>
                  <a:gd name="T86" fmla="*/ 577 w 736"/>
                  <a:gd name="T87" fmla="*/ 1617 h 1889"/>
                  <a:gd name="T88" fmla="*/ 587 w 736"/>
                  <a:gd name="T89" fmla="*/ 1650 h 1889"/>
                  <a:gd name="T90" fmla="*/ 614 w 736"/>
                  <a:gd name="T91" fmla="*/ 1723 h 1889"/>
                  <a:gd name="T92" fmla="*/ 623 w 736"/>
                  <a:gd name="T93" fmla="*/ 1741 h 1889"/>
                  <a:gd name="T94" fmla="*/ 656 w 736"/>
                  <a:gd name="T95" fmla="*/ 1808 h 1889"/>
                  <a:gd name="T96" fmla="*/ 662 w 736"/>
                  <a:gd name="T97" fmla="*/ 1820 h 1889"/>
                  <a:gd name="T98" fmla="*/ 671 w 736"/>
                  <a:gd name="T99" fmla="*/ 1833 h 1889"/>
                  <a:gd name="T100" fmla="*/ 679 w 736"/>
                  <a:gd name="T101" fmla="*/ 1843 h 1889"/>
                  <a:gd name="T102" fmla="*/ 687 w 736"/>
                  <a:gd name="T103" fmla="*/ 1852 h 1889"/>
                  <a:gd name="T104" fmla="*/ 694 w 736"/>
                  <a:gd name="T105" fmla="*/ 1862 h 1889"/>
                  <a:gd name="T106" fmla="*/ 703 w 736"/>
                  <a:gd name="T107" fmla="*/ 1869 h 1889"/>
                  <a:gd name="T108" fmla="*/ 711 w 736"/>
                  <a:gd name="T109" fmla="*/ 1877 h 1889"/>
                  <a:gd name="T110" fmla="*/ 718 w 736"/>
                  <a:gd name="T111" fmla="*/ 1881 h 1889"/>
                  <a:gd name="T112" fmla="*/ 727 w 736"/>
                  <a:gd name="T113" fmla="*/ 1885 h 1889"/>
                  <a:gd name="T114" fmla="*/ 736 w 736"/>
                  <a:gd name="T115" fmla="*/ 1889 h 1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36" h="1889">
                    <a:moveTo>
                      <a:pt x="0" y="0"/>
                    </a:moveTo>
                    <a:lnTo>
                      <a:pt x="7" y="3"/>
                    </a:lnTo>
                    <a:moveTo>
                      <a:pt x="7" y="3"/>
                    </a:moveTo>
                    <a:lnTo>
                      <a:pt x="16" y="9"/>
                    </a:lnTo>
                    <a:moveTo>
                      <a:pt x="16" y="9"/>
                    </a:moveTo>
                    <a:lnTo>
                      <a:pt x="23" y="13"/>
                    </a:lnTo>
                    <a:moveTo>
                      <a:pt x="23" y="13"/>
                    </a:moveTo>
                    <a:lnTo>
                      <a:pt x="31" y="20"/>
                    </a:lnTo>
                    <a:moveTo>
                      <a:pt x="31" y="20"/>
                    </a:moveTo>
                    <a:lnTo>
                      <a:pt x="40" y="26"/>
                    </a:lnTo>
                    <a:moveTo>
                      <a:pt x="40" y="26"/>
                    </a:moveTo>
                    <a:lnTo>
                      <a:pt x="47" y="32"/>
                    </a:lnTo>
                    <a:moveTo>
                      <a:pt x="47" y="32"/>
                    </a:moveTo>
                    <a:lnTo>
                      <a:pt x="54" y="40"/>
                    </a:lnTo>
                    <a:moveTo>
                      <a:pt x="54" y="40"/>
                    </a:moveTo>
                    <a:lnTo>
                      <a:pt x="64" y="48"/>
                    </a:lnTo>
                    <a:moveTo>
                      <a:pt x="64" y="48"/>
                    </a:moveTo>
                    <a:lnTo>
                      <a:pt x="71" y="54"/>
                    </a:lnTo>
                    <a:moveTo>
                      <a:pt x="71" y="54"/>
                    </a:moveTo>
                    <a:lnTo>
                      <a:pt x="80" y="64"/>
                    </a:lnTo>
                    <a:moveTo>
                      <a:pt x="80" y="64"/>
                    </a:moveTo>
                    <a:lnTo>
                      <a:pt x="88" y="72"/>
                    </a:lnTo>
                    <a:lnTo>
                      <a:pt x="89" y="74"/>
                    </a:lnTo>
                    <a:moveTo>
                      <a:pt x="130" y="130"/>
                    </a:moveTo>
                    <a:lnTo>
                      <a:pt x="136" y="138"/>
                    </a:lnTo>
                    <a:moveTo>
                      <a:pt x="136" y="138"/>
                    </a:moveTo>
                    <a:lnTo>
                      <a:pt x="143" y="151"/>
                    </a:lnTo>
                    <a:lnTo>
                      <a:pt x="148" y="160"/>
                    </a:lnTo>
                    <a:moveTo>
                      <a:pt x="180" y="221"/>
                    </a:moveTo>
                    <a:lnTo>
                      <a:pt x="183" y="228"/>
                    </a:lnTo>
                    <a:moveTo>
                      <a:pt x="183" y="228"/>
                    </a:moveTo>
                    <a:lnTo>
                      <a:pt x="192" y="245"/>
                    </a:lnTo>
                    <a:lnTo>
                      <a:pt x="194" y="252"/>
                    </a:lnTo>
                    <a:moveTo>
                      <a:pt x="221" y="316"/>
                    </a:moveTo>
                    <a:lnTo>
                      <a:pt x="223" y="322"/>
                    </a:lnTo>
                    <a:moveTo>
                      <a:pt x="223" y="322"/>
                    </a:moveTo>
                    <a:lnTo>
                      <a:pt x="231" y="343"/>
                    </a:lnTo>
                    <a:moveTo>
                      <a:pt x="231" y="343"/>
                    </a:moveTo>
                    <a:lnTo>
                      <a:pt x="240" y="365"/>
                    </a:lnTo>
                    <a:moveTo>
                      <a:pt x="240" y="365"/>
                    </a:moveTo>
                    <a:lnTo>
                      <a:pt x="247" y="388"/>
                    </a:lnTo>
                    <a:moveTo>
                      <a:pt x="247" y="388"/>
                    </a:moveTo>
                    <a:lnTo>
                      <a:pt x="255" y="412"/>
                    </a:lnTo>
                    <a:lnTo>
                      <a:pt x="259" y="424"/>
                    </a:lnTo>
                    <a:moveTo>
                      <a:pt x="280" y="489"/>
                    </a:moveTo>
                    <a:lnTo>
                      <a:pt x="287" y="511"/>
                    </a:lnTo>
                    <a:lnTo>
                      <a:pt x="290" y="522"/>
                    </a:lnTo>
                    <a:moveTo>
                      <a:pt x="309" y="588"/>
                    </a:moveTo>
                    <a:lnTo>
                      <a:pt x="311" y="595"/>
                    </a:lnTo>
                    <a:lnTo>
                      <a:pt x="318" y="621"/>
                    </a:lnTo>
                    <a:moveTo>
                      <a:pt x="336" y="687"/>
                    </a:moveTo>
                    <a:lnTo>
                      <a:pt x="342" y="714"/>
                    </a:lnTo>
                    <a:moveTo>
                      <a:pt x="342" y="714"/>
                    </a:moveTo>
                    <a:lnTo>
                      <a:pt x="352" y="745"/>
                    </a:lnTo>
                    <a:moveTo>
                      <a:pt x="352" y="745"/>
                    </a:moveTo>
                    <a:lnTo>
                      <a:pt x="359" y="777"/>
                    </a:lnTo>
                    <a:lnTo>
                      <a:pt x="364" y="798"/>
                    </a:lnTo>
                    <a:moveTo>
                      <a:pt x="381" y="865"/>
                    </a:moveTo>
                    <a:lnTo>
                      <a:pt x="383" y="874"/>
                    </a:lnTo>
                    <a:lnTo>
                      <a:pt x="388" y="898"/>
                    </a:lnTo>
                    <a:moveTo>
                      <a:pt x="405" y="965"/>
                    </a:moveTo>
                    <a:lnTo>
                      <a:pt x="407" y="973"/>
                    </a:lnTo>
                    <a:lnTo>
                      <a:pt x="412" y="998"/>
                    </a:lnTo>
                    <a:moveTo>
                      <a:pt x="429" y="1065"/>
                    </a:moveTo>
                    <a:lnTo>
                      <a:pt x="431" y="1074"/>
                    </a:lnTo>
                    <a:moveTo>
                      <a:pt x="431" y="1074"/>
                    </a:moveTo>
                    <a:lnTo>
                      <a:pt x="440" y="1107"/>
                    </a:lnTo>
                    <a:moveTo>
                      <a:pt x="440" y="1107"/>
                    </a:moveTo>
                    <a:lnTo>
                      <a:pt x="447" y="1139"/>
                    </a:lnTo>
                    <a:moveTo>
                      <a:pt x="447" y="1139"/>
                    </a:moveTo>
                    <a:lnTo>
                      <a:pt x="454" y="1172"/>
                    </a:lnTo>
                    <a:lnTo>
                      <a:pt x="456" y="1176"/>
                    </a:lnTo>
                    <a:moveTo>
                      <a:pt x="472" y="1243"/>
                    </a:moveTo>
                    <a:lnTo>
                      <a:pt x="478" y="1270"/>
                    </a:lnTo>
                    <a:lnTo>
                      <a:pt x="480" y="1276"/>
                    </a:lnTo>
                    <a:moveTo>
                      <a:pt x="497" y="1343"/>
                    </a:moveTo>
                    <a:lnTo>
                      <a:pt x="502" y="1364"/>
                    </a:lnTo>
                    <a:lnTo>
                      <a:pt x="506" y="1376"/>
                    </a:lnTo>
                    <a:moveTo>
                      <a:pt x="523" y="1442"/>
                    </a:moveTo>
                    <a:lnTo>
                      <a:pt x="526" y="1453"/>
                    </a:lnTo>
                    <a:moveTo>
                      <a:pt x="526" y="1453"/>
                    </a:moveTo>
                    <a:lnTo>
                      <a:pt x="536" y="1481"/>
                    </a:lnTo>
                    <a:moveTo>
                      <a:pt x="536" y="1481"/>
                    </a:moveTo>
                    <a:lnTo>
                      <a:pt x="543" y="1510"/>
                    </a:lnTo>
                    <a:moveTo>
                      <a:pt x="543" y="1510"/>
                    </a:moveTo>
                    <a:lnTo>
                      <a:pt x="550" y="1536"/>
                    </a:lnTo>
                    <a:lnTo>
                      <a:pt x="556" y="1552"/>
                    </a:lnTo>
                    <a:moveTo>
                      <a:pt x="577" y="1617"/>
                    </a:moveTo>
                    <a:lnTo>
                      <a:pt x="583" y="1638"/>
                    </a:lnTo>
                    <a:lnTo>
                      <a:pt x="587" y="1650"/>
                    </a:lnTo>
                    <a:moveTo>
                      <a:pt x="611" y="1715"/>
                    </a:moveTo>
                    <a:lnTo>
                      <a:pt x="614" y="1723"/>
                    </a:lnTo>
                    <a:moveTo>
                      <a:pt x="614" y="1723"/>
                    </a:moveTo>
                    <a:lnTo>
                      <a:pt x="623" y="1741"/>
                    </a:lnTo>
                    <a:lnTo>
                      <a:pt x="625" y="1746"/>
                    </a:lnTo>
                    <a:moveTo>
                      <a:pt x="656" y="1808"/>
                    </a:moveTo>
                    <a:lnTo>
                      <a:pt x="662" y="1820"/>
                    </a:lnTo>
                    <a:moveTo>
                      <a:pt x="662" y="1820"/>
                    </a:moveTo>
                    <a:lnTo>
                      <a:pt x="671" y="1833"/>
                    </a:lnTo>
                    <a:moveTo>
                      <a:pt x="671" y="1833"/>
                    </a:moveTo>
                    <a:lnTo>
                      <a:pt x="679" y="1843"/>
                    </a:lnTo>
                    <a:moveTo>
                      <a:pt x="679" y="1843"/>
                    </a:moveTo>
                    <a:lnTo>
                      <a:pt x="687" y="1852"/>
                    </a:lnTo>
                    <a:moveTo>
                      <a:pt x="687" y="1852"/>
                    </a:moveTo>
                    <a:lnTo>
                      <a:pt x="694" y="1862"/>
                    </a:lnTo>
                    <a:moveTo>
                      <a:pt x="694" y="1862"/>
                    </a:moveTo>
                    <a:lnTo>
                      <a:pt x="703" y="1869"/>
                    </a:lnTo>
                    <a:moveTo>
                      <a:pt x="703" y="1869"/>
                    </a:moveTo>
                    <a:lnTo>
                      <a:pt x="711" y="1877"/>
                    </a:lnTo>
                    <a:moveTo>
                      <a:pt x="711" y="1877"/>
                    </a:moveTo>
                    <a:lnTo>
                      <a:pt x="718" y="1881"/>
                    </a:lnTo>
                    <a:moveTo>
                      <a:pt x="718" y="1881"/>
                    </a:moveTo>
                    <a:lnTo>
                      <a:pt x="727" y="1885"/>
                    </a:lnTo>
                    <a:moveTo>
                      <a:pt x="727" y="1885"/>
                    </a:moveTo>
                    <a:lnTo>
                      <a:pt x="735" y="1889"/>
                    </a:lnTo>
                    <a:lnTo>
                      <a:pt x="736" y="1889"/>
                    </a:lnTo>
                  </a:path>
                </a:pathLst>
              </a:custGeom>
              <a:noFill/>
              <a:ln w="17526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82"/>
              <p:cNvSpPr>
                <a:spLocks noEditPoints="1"/>
              </p:cNvSpPr>
              <p:nvPr/>
            </p:nvSpPr>
            <p:spPr bwMode="auto">
              <a:xfrm flipV="1">
                <a:off x="5066" y="3264"/>
                <a:ext cx="310" cy="624"/>
              </a:xfrm>
              <a:custGeom>
                <a:avLst/>
                <a:gdLst>
                  <a:gd name="T0" fmla="*/ 8 w 735"/>
                  <a:gd name="T1" fmla="*/ 1886 h 1891"/>
                  <a:gd name="T2" fmla="*/ 17 w 735"/>
                  <a:gd name="T3" fmla="*/ 1882 h 1891"/>
                  <a:gd name="T4" fmla="*/ 24 w 735"/>
                  <a:gd name="T5" fmla="*/ 1876 h 1891"/>
                  <a:gd name="T6" fmla="*/ 33 w 735"/>
                  <a:gd name="T7" fmla="*/ 1870 h 1891"/>
                  <a:gd name="T8" fmla="*/ 41 w 735"/>
                  <a:gd name="T9" fmla="*/ 1862 h 1891"/>
                  <a:gd name="T10" fmla="*/ 48 w 735"/>
                  <a:gd name="T11" fmla="*/ 1853 h 1891"/>
                  <a:gd name="T12" fmla="*/ 57 w 735"/>
                  <a:gd name="T13" fmla="*/ 1843 h 1891"/>
                  <a:gd name="T14" fmla="*/ 64 w 735"/>
                  <a:gd name="T15" fmla="*/ 1830 h 1891"/>
                  <a:gd name="T16" fmla="*/ 72 w 735"/>
                  <a:gd name="T17" fmla="*/ 1819 h 1891"/>
                  <a:gd name="T18" fmla="*/ 109 w 735"/>
                  <a:gd name="T19" fmla="*/ 1746 h 1891"/>
                  <a:gd name="T20" fmla="*/ 112 w 735"/>
                  <a:gd name="T21" fmla="*/ 1739 h 1891"/>
                  <a:gd name="T22" fmla="*/ 122 w 735"/>
                  <a:gd name="T23" fmla="*/ 1714 h 1891"/>
                  <a:gd name="T24" fmla="*/ 153 w 735"/>
                  <a:gd name="T25" fmla="*/ 1634 h 1891"/>
                  <a:gd name="T26" fmla="*/ 178 w 735"/>
                  <a:gd name="T27" fmla="*/ 1552 h 1891"/>
                  <a:gd name="T28" fmla="*/ 184 w 735"/>
                  <a:gd name="T29" fmla="*/ 1532 h 1891"/>
                  <a:gd name="T30" fmla="*/ 193 w 735"/>
                  <a:gd name="T31" fmla="*/ 1505 h 1891"/>
                  <a:gd name="T32" fmla="*/ 201 w 735"/>
                  <a:gd name="T33" fmla="*/ 1476 h 1891"/>
                  <a:gd name="T34" fmla="*/ 210 w 735"/>
                  <a:gd name="T35" fmla="*/ 1442 h 1891"/>
                  <a:gd name="T36" fmla="*/ 232 w 735"/>
                  <a:gd name="T37" fmla="*/ 1358 h 1891"/>
                  <a:gd name="T38" fmla="*/ 253 w 735"/>
                  <a:gd name="T39" fmla="*/ 1276 h 1891"/>
                  <a:gd name="T40" fmla="*/ 262 w 735"/>
                  <a:gd name="T41" fmla="*/ 1243 h 1891"/>
                  <a:gd name="T42" fmla="*/ 281 w 735"/>
                  <a:gd name="T43" fmla="*/ 1167 h 1891"/>
                  <a:gd name="T44" fmla="*/ 289 w 735"/>
                  <a:gd name="T45" fmla="*/ 1133 h 1891"/>
                  <a:gd name="T46" fmla="*/ 296 w 735"/>
                  <a:gd name="T47" fmla="*/ 1100 h 1891"/>
                  <a:gd name="T48" fmla="*/ 304 w 735"/>
                  <a:gd name="T49" fmla="*/ 1067 h 1891"/>
                  <a:gd name="T50" fmla="*/ 321 w 735"/>
                  <a:gd name="T51" fmla="*/ 998 h 1891"/>
                  <a:gd name="T52" fmla="*/ 329 w 735"/>
                  <a:gd name="T53" fmla="*/ 965 h 1891"/>
                  <a:gd name="T54" fmla="*/ 352 w 735"/>
                  <a:gd name="T55" fmla="*/ 869 h 1891"/>
                  <a:gd name="T56" fmla="*/ 369 w 735"/>
                  <a:gd name="T57" fmla="*/ 798 h 1891"/>
                  <a:gd name="T58" fmla="*/ 376 w 735"/>
                  <a:gd name="T59" fmla="*/ 772 h 1891"/>
                  <a:gd name="T60" fmla="*/ 384 w 735"/>
                  <a:gd name="T61" fmla="*/ 740 h 1891"/>
                  <a:gd name="T62" fmla="*/ 398 w 735"/>
                  <a:gd name="T63" fmla="*/ 687 h 1891"/>
                  <a:gd name="T64" fmla="*/ 417 w 735"/>
                  <a:gd name="T65" fmla="*/ 619 h 1891"/>
                  <a:gd name="T66" fmla="*/ 424 w 735"/>
                  <a:gd name="T67" fmla="*/ 591 h 1891"/>
                  <a:gd name="T68" fmla="*/ 444 w 735"/>
                  <a:gd name="T69" fmla="*/ 522 h 1891"/>
                  <a:gd name="T70" fmla="*/ 454 w 735"/>
                  <a:gd name="T71" fmla="*/ 489 h 1891"/>
                  <a:gd name="T72" fmla="*/ 480 w 735"/>
                  <a:gd name="T73" fmla="*/ 407 h 1891"/>
                  <a:gd name="T74" fmla="*/ 488 w 735"/>
                  <a:gd name="T75" fmla="*/ 384 h 1891"/>
                  <a:gd name="T76" fmla="*/ 495 w 735"/>
                  <a:gd name="T77" fmla="*/ 361 h 1891"/>
                  <a:gd name="T78" fmla="*/ 504 w 735"/>
                  <a:gd name="T79" fmla="*/ 340 h 1891"/>
                  <a:gd name="T80" fmla="*/ 512 w 735"/>
                  <a:gd name="T81" fmla="*/ 318 h 1891"/>
                  <a:gd name="T82" fmla="*/ 539 w 735"/>
                  <a:gd name="T83" fmla="*/ 252 h 1891"/>
                  <a:gd name="T84" fmla="*/ 543 w 735"/>
                  <a:gd name="T85" fmla="*/ 243 h 1891"/>
                  <a:gd name="T86" fmla="*/ 555 w 735"/>
                  <a:gd name="T87" fmla="*/ 221 h 1891"/>
                  <a:gd name="T88" fmla="*/ 591 w 735"/>
                  <a:gd name="T89" fmla="*/ 150 h 1891"/>
                  <a:gd name="T90" fmla="*/ 600 w 735"/>
                  <a:gd name="T91" fmla="*/ 136 h 1891"/>
                  <a:gd name="T92" fmla="*/ 646 w 735"/>
                  <a:gd name="T93" fmla="*/ 75 h 1891"/>
                  <a:gd name="T94" fmla="*/ 648 w 735"/>
                  <a:gd name="T95" fmla="*/ 72 h 1891"/>
                  <a:gd name="T96" fmla="*/ 655 w 735"/>
                  <a:gd name="T97" fmla="*/ 64 h 1891"/>
                  <a:gd name="T98" fmla="*/ 665 w 735"/>
                  <a:gd name="T99" fmla="*/ 55 h 1891"/>
                  <a:gd name="T100" fmla="*/ 672 w 735"/>
                  <a:gd name="T101" fmla="*/ 47 h 1891"/>
                  <a:gd name="T102" fmla="*/ 679 w 735"/>
                  <a:gd name="T103" fmla="*/ 39 h 1891"/>
                  <a:gd name="T104" fmla="*/ 689 w 735"/>
                  <a:gd name="T105" fmla="*/ 33 h 1891"/>
                  <a:gd name="T106" fmla="*/ 696 w 735"/>
                  <a:gd name="T107" fmla="*/ 27 h 1891"/>
                  <a:gd name="T108" fmla="*/ 703 w 735"/>
                  <a:gd name="T109" fmla="*/ 20 h 1891"/>
                  <a:gd name="T110" fmla="*/ 713 w 735"/>
                  <a:gd name="T111" fmla="*/ 14 h 1891"/>
                  <a:gd name="T112" fmla="*/ 720 w 735"/>
                  <a:gd name="T113" fmla="*/ 10 h 1891"/>
                  <a:gd name="T114" fmla="*/ 735 w 735"/>
                  <a:gd name="T115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35" h="1891">
                    <a:moveTo>
                      <a:pt x="0" y="1891"/>
                    </a:moveTo>
                    <a:lnTo>
                      <a:pt x="8" y="1886"/>
                    </a:lnTo>
                    <a:moveTo>
                      <a:pt x="8" y="1886"/>
                    </a:moveTo>
                    <a:lnTo>
                      <a:pt x="17" y="1882"/>
                    </a:lnTo>
                    <a:moveTo>
                      <a:pt x="17" y="1882"/>
                    </a:moveTo>
                    <a:lnTo>
                      <a:pt x="24" y="1876"/>
                    </a:lnTo>
                    <a:moveTo>
                      <a:pt x="24" y="1876"/>
                    </a:moveTo>
                    <a:lnTo>
                      <a:pt x="33" y="1870"/>
                    </a:lnTo>
                    <a:moveTo>
                      <a:pt x="33" y="1870"/>
                    </a:moveTo>
                    <a:lnTo>
                      <a:pt x="41" y="1862"/>
                    </a:lnTo>
                    <a:moveTo>
                      <a:pt x="41" y="1862"/>
                    </a:moveTo>
                    <a:lnTo>
                      <a:pt x="48" y="1853"/>
                    </a:lnTo>
                    <a:moveTo>
                      <a:pt x="48" y="1853"/>
                    </a:moveTo>
                    <a:lnTo>
                      <a:pt x="57" y="1843"/>
                    </a:lnTo>
                    <a:moveTo>
                      <a:pt x="57" y="1843"/>
                    </a:moveTo>
                    <a:lnTo>
                      <a:pt x="64" y="1830"/>
                    </a:lnTo>
                    <a:moveTo>
                      <a:pt x="64" y="1830"/>
                    </a:moveTo>
                    <a:lnTo>
                      <a:pt x="72" y="1819"/>
                    </a:lnTo>
                    <a:lnTo>
                      <a:pt x="79" y="1808"/>
                    </a:lnTo>
                    <a:moveTo>
                      <a:pt x="109" y="1746"/>
                    </a:moveTo>
                    <a:lnTo>
                      <a:pt x="112" y="1739"/>
                    </a:lnTo>
                    <a:moveTo>
                      <a:pt x="112" y="1739"/>
                    </a:moveTo>
                    <a:lnTo>
                      <a:pt x="119" y="1720"/>
                    </a:lnTo>
                    <a:lnTo>
                      <a:pt x="122" y="1714"/>
                    </a:lnTo>
                    <a:moveTo>
                      <a:pt x="146" y="1650"/>
                    </a:moveTo>
                    <a:lnTo>
                      <a:pt x="153" y="1634"/>
                    </a:lnTo>
                    <a:lnTo>
                      <a:pt x="157" y="1618"/>
                    </a:lnTo>
                    <a:moveTo>
                      <a:pt x="178" y="1552"/>
                    </a:moveTo>
                    <a:lnTo>
                      <a:pt x="184" y="1532"/>
                    </a:lnTo>
                    <a:moveTo>
                      <a:pt x="184" y="1532"/>
                    </a:moveTo>
                    <a:lnTo>
                      <a:pt x="193" y="1505"/>
                    </a:lnTo>
                    <a:moveTo>
                      <a:pt x="193" y="1505"/>
                    </a:moveTo>
                    <a:lnTo>
                      <a:pt x="201" y="1476"/>
                    </a:lnTo>
                    <a:moveTo>
                      <a:pt x="201" y="1476"/>
                    </a:moveTo>
                    <a:lnTo>
                      <a:pt x="208" y="1448"/>
                    </a:lnTo>
                    <a:lnTo>
                      <a:pt x="210" y="1442"/>
                    </a:lnTo>
                    <a:moveTo>
                      <a:pt x="227" y="1376"/>
                    </a:moveTo>
                    <a:lnTo>
                      <a:pt x="232" y="1358"/>
                    </a:lnTo>
                    <a:lnTo>
                      <a:pt x="236" y="1343"/>
                    </a:lnTo>
                    <a:moveTo>
                      <a:pt x="253" y="1276"/>
                    </a:moveTo>
                    <a:lnTo>
                      <a:pt x="255" y="1264"/>
                    </a:lnTo>
                    <a:lnTo>
                      <a:pt x="262" y="1243"/>
                    </a:lnTo>
                    <a:moveTo>
                      <a:pt x="278" y="1176"/>
                    </a:moveTo>
                    <a:lnTo>
                      <a:pt x="281" y="1167"/>
                    </a:lnTo>
                    <a:moveTo>
                      <a:pt x="281" y="1167"/>
                    </a:moveTo>
                    <a:lnTo>
                      <a:pt x="289" y="1133"/>
                    </a:lnTo>
                    <a:moveTo>
                      <a:pt x="289" y="1133"/>
                    </a:moveTo>
                    <a:lnTo>
                      <a:pt x="296" y="1100"/>
                    </a:lnTo>
                    <a:moveTo>
                      <a:pt x="296" y="1100"/>
                    </a:moveTo>
                    <a:lnTo>
                      <a:pt x="304" y="1067"/>
                    </a:lnTo>
                    <a:lnTo>
                      <a:pt x="305" y="1065"/>
                    </a:lnTo>
                    <a:moveTo>
                      <a:pt x="321" y="998"/>
                    </a:moveTo>
                    <a:lnTo>
                      <a:pt x="328" y="967"/>
                    </a:lnTo>
                    <a:lnTo>
                      <a:pt x="329" y="965"/>
                    </a:lnTo>
                    <a:moveTo>
                      <a:pt x="345" y="898"/>
                    </a:moveTo>
                    <a:lnTo>
                      <a:pt x="352" y="869"/>
                    </a:lnTo>
                    <a:lnTo>
                      <a:pt x="353" y="865"/>
                    </a:lnTo>
                    <a:moveTo>
                      <a:pt x="369" y="798"/>
                    </a:moveTo>
                    <a:lnTo>
                      <a:pt x="376" y="772"/>
                    </a:lnTo>
                    <a:moveTo>
                      <a:pt x="376" y="772"/>
                    </a:moveTo>
                    <a:lnTo>
                      <a:pt x="384" y="740"/>
                    </a:lnTo>
                    <a:moveTo>
                      <a:pt x="384" y="740"/>
                    </a:moveTo>
                    <a:lnTo>
                      <a:pt x="392" y="709"/>
                    </a:lnTo>
                    <a:lnTo>
                      <a:pt x="398" y="687"/>
                    </a:lnTo>
                    <a:moveTo>
                      <a:pt x="416" y="621"/>
                    </a:moveTo>
                    <a:lnTo>
                      <a:pt x="417" y="619"/>
                    </a:lnTo>
                    <a:moveTo>
                      <a:pt x="417" y="619"/>
                    </a:moveTo>
                    <a:lnTo>
                      <a:pt x="424" y="591"/>
                    </a:lnTo>
                    <a:lnTo>
                      <a:pt x="425" y="588"/>
                    </a:lnTo>
                    <a:moveTo>
                      <a:pt x="444" y="522"/>
                    </a:moveTo>
                    <a:lnTo>
                      <a:pt x="448" y="507"/>
                    </a:lnTo>
                    <a:lnTo>
                      <a:pt x="454" y="489"/>
                    </a:lnTo>
                    <a:moveTo>
                      <a:pt x="474" y="423"/>
                    </a:moveTo>
                    <a:lnTo>
                      <a:pt x="480" y="407"/>
                    </a:lnTo>
                    <a:moveTo>
                      <a:pt x="480" y="407"/>
                    </a:moveTo>
                    <a:lnTo>
                      <a:pt x="488" y="384"/>
                    </a:lnTo>
                    <a:moveTo>
                      <a:pt x="488" y="384"/>
                    </a:moveTo>
                    <a:lnTo>
                      <a:pt x="495" y="361"/>
                    </a:lnTo>
                    <a:moveTo>
                      <a:pt x="495" y="361"/>
                    </a:moveTo>
                    <a:lnTo>
                      <a:pt x="504" y="340"/>
                    </a:lnTo>
                    <a:moveTo>
                      <a:pt x="504" y="340"/>
                    </a:moveTo>
                    <a:lnTo>
                      <a:pt x="512" y="318"/>
                    </a:lnTo>
                    <a:lnTo>
                      <a:pt x="513" y="315"/>
                    </a:lnTo>
                    <a:moveTo>
                      <a:pt x="539" y="252"/>
                    </a:moveTo>
                    <a:lnTo>
                      <a:pt x="543" y="243"/>
                    </a:lnTo>
                    <a:moveTo>
                      <a:pt x="543" y="243"/>
                    </a:moveTo>
                    <a:lnTo>
                      <a:pt x="553" y="225"/>
                    </a:lnTo>
                    <a:lnTo>
                      <a:pt x="555" y="221"/>
                    </a:lnTo>
                    <a:moveTo>
                      <a:pt x="586" y="159"/>
                    </a:moveTo>
                    <a:lnTo>
                      <a:pt x="591" y="150"/>
                    </a:lnTo>
                    <a:moveTo>
                      <a:pt x="591" y="150"/>
                    </a:moveTo>
                    <a:lnTo>
                      <a:pt x="600" y="136"/>
                    </a:lnTo>
                    <a:lnTo>
                      <a:pt x="604" y="130"/>
                    </a:lnTo>
                    <a:moveTo>
                      <a:pt x="646" y="75"/>
                    </a:moveTo>
                    <a:lnTo>
                      <a:pt x="648" y="72"/>
                    </a:lnTo>
                    <a:moveTo>
                      <a:pt x="648" y="72"/>
                    </a:moveTo>
                    <a:lnTo>
                      <a:pt x="655" y="64"/>
                    </a:lnTo>
                    <a:moveTo>
                      <a:pt x="655" y="64"/>
                    </a:moveTo>
                    <a:lnTo>
                      <a:pt x="665" y="55"/>
                    </a:lnTo>
                    <a:moveTo>
                      <a:pt x="665" y="55"/>
                    </a:moveTo>
                    <a:lnTo>
                      <a:pt x="672" y="47"/>
                    </a:lnTo>
                    <a:moveTo>
                      <a:pt x="672" y="47"/>
                    </a:moveTo>
                    <a:lnTo>
                      <a:pt x="679" y="39"/>
                    </a:lnTo>
                    <a:moveTo>
                      <a:pt x="679" y="39"/>
                    </a:moveTo>
                    <a:lnTo>
                      <a:pt x="689" y="33"/>
                    </a:lnTo>
                    <a:moveTo>
                      <a:pt x="689" y="33"/>
                    </a:moveTo>
                    <a:lnTo>
                      <a:pt x="696" y="27"/>
                    </a:lnTo>
                    <a:moveTo>
                      <a:pt x="696" y="27"/>
                    </a:moveTo>
                    <a:lnTo>
                      <a:pt x="703" y="20"/>
                    </a:lnTo>
                    <a:moveTo>
                      <a:pt x="703" y="20"/>
                    </a:moveTo>
                    <a:lnTo>
                      <a:pt x="713" y="14"/>
                    </a:lnTo>
                    <a:moveTo>
                      <a:pt x="713" y="14"/>
                    </a:moveTo>
                    <a:lnTo>
                      <a:pt x="720" y="10"/>
                    </a:lnTo>
                    <a:moveTo>
                      <a:pt x="720" y="10"/>
                    </a:moveTo>
                    <a:lnTo>
                      <a:pt x="727" y="4"/>
                    </a:lnTo>
                    <a:lnTo>
                      <a:pt x="735" y="0"/>
                    </a:lnTo>
                  </a:path>
                </a:pathLst>
              </a:custGeom>
              <a:noFill/>
              <a:ln w="17526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Freeform 83"/>
            <p:cNvSpPr>
              <a:spLocks/>
            </p:cNvSpPr>
            <p:nvPr/>
          </p:nvSpPr>
          <p:spPr bwMode="auto">
            <a:xfrm flipV="1">
              <a:off x="4685" y="3360"/>
              <a:ext cx="384" cy="624"/>
            </a:xfrm>
            <a:custGeom>
              <a:avLst/>
              <a:gdLst>
                <a:gd name="T0" fmla="*/ 17 w 1039"/>
                <a:gd name="T1" fmla="*/ 26 h 1928"/>
                <a:gd name="T2" fmla="*/ 37 w 1039"/>
                <a:gd name="T3" fmla="*/ 44 h 1928"/>
                <a:gd name="T4" fmla="*/ 59 w 1039"/>
                <a:gd name="T5" fmla="*/ 65 h 1928"/>
                <a:gd name="T6" fmla="*/ 80 w 1039"/>
                <a:gd name="T7" fmla="*/ 94 h 1928"/>
                <a:gd name="T8" fmla="*/ 102 w 1039"/>
                <a:gd name="T9" fmla="*/ 129 h 1928"/>
                <a:gd name="T10" fmla="*/ 122 w 1039"/>
                <a:gd name="T11" fmla="*/ 171 h 1928"/>
                <a:gd name="T12" fmla="*/ 143 w 1039"/>
                <a:gd name="T13" fmla="*/ 226 h 1928"/>
                <a:gd name="T14" fmla="*/ 166 w 1039"/>
                <a:gd name="T15" fmla="*/ 291 h 1928"/>
                <a:gd name="T16" fmla="*/ 186 w 1039"/>
                <a:gd name="T17" fmla="*/ 369 h 1928"/>
                <a:gd name="T18" fmla="*/ 208 w 1039"/>
                <a:gd name="T19" fmla="*/ 457 h 1928"/>
                <a:gd name="T20" fmla="*/ 229 w 1039"/>
                <a:gd name="T21" fmla="*/ 559 h 1928"/>
                <a:gd name="T22" fmla="*/ 251 w 1039"/>
                <a:gd name="T23" fmla="*/ 676 h 1928"/>
                <a:gd name="T24" fmla="*/ 271 w 1039"/>
                <a:gd name="T25" fmla="*/ 801 h 1928"/>
                <a:gd name="T26" fmla="*/ 293 w 1039"/>
                <a:gd name="T27" fmla="*/ 936 h 1928"/>
                <a:gd name="T28" fmla="*/ 315 w 1039"/>
                <a:gd name="T29" fmla="*/ 1078 h 1928"/>
                <a:gd name="T30" fmla="*/ 336 w 1039"/>
                <a:gd name="T31" fmla="*/ 1221 h 1928"/>
                <a:gd name="T32" fmla="*/ 357 w 1039"/>
                <a:gd name="T33" fmla="*/ 1364 h 1928"/>
                <a:gd name="T34" fmla="*/ 379 w 1039"/>
                <a:gd name="T35" fmla="*/ 1500 h 1928"/>
                <a:gd name="T36" fmla="*/ 400 w 1039"/>
                <a:gd name="T37" fmla="*/ 1626 h 1928"/>
                <a:gd name="T38" fmla="*/ 420 w 1039"/>
                <a:gd name="T39" fmla="*/ 1734 h 1928"/>
                <a:gd name="T40" fmla="*/ 442 w 1039"/>
                <a:gd name="T41" fmla="*/ 1821 h 1928"/>
                <a:gd name="T42" fmla="*/ 465 w 1039"/>
                <a:gd name="T43" fmla="*/ 1884 h 1928"/>
                <a:gd name="T44" fmla="*/ 485 w 1039"/>
                <a:gd name="T45" fmla="*/ 1920 h 1928"/>
                <a:gd name="T46" fmla="*/ 506 w 1039"/>
                <a:gd name="T47" fmla="*/ 1927 h 1928"/>
                <a:gd name="T48" fmla="*/ 528 w 1039"/>
                <a:gd name="T49" fmla="*/ 1904 h 1928"/>
                <a:gd name="T50" fmla="*/ 549 w 1039"/>
                <a:gd name="T51" fmla="*/ 1853 h 1928"/>
                <a:gd name="T52" fmla="*/ 570 w 1039"/>
                <a:gd name="T53" fmla="*/ 1775 h 1928"/>
                <a:gd name="T54" fmla="*/ 591 w 1039"/>
                <a:gd name="T55" fmla="*/ 1676 h 1928"/>
                <a:gd name="T56" fmla="*/ 614 w 1039"/>
                <a:gd name="T57" fmla="*/ 1557 h 1928"/>
                <a:gd name="T58" fmla="*/ 634 w 1039"/>
                <a:gd name="T59" fmla="*/ 1426 h 1928"/>
                <a:gd name="T60" fmla="*/ 655 w 1039"/>
                <a:gd name="T61" fmla="*/ 1284 h 1928"/>
                <a:gd name="T62" fmla="*/ 676 w 1039"/>
                <a:gd name="T63" fmla="*/ 1140 h 1928"/>
                <a:gd name="T64" fmla="*/ 698 w 1039"/>
                <a:gd name="T65" fmla="*/ 998 h 1928"/>
                <a:gd name="T66" fmla="*/ 719 w 1039"/>
                <a:gd name="T67" fmla="*/ 860 h 1928"/>
                <a:gd name="T68" fmla="*/ 740 w 1039"/>
                <a:gd name="T69" fmla="*/ 729 h 1928"/>
                <a:gd name="T70" fmla="*/ 763 w 1039"/>
                <a:gd name="T71" fmla="*/ 610 h 1928"/>
                <a:gd name="T72" fmla="*/ 783 w 1039"/>
                <a:gd name="T73" fmla="*/ 501 h 1928"/>
                <a:gd name="T74" fmla="*/ 805 w 1039"/>
                <a:gd name="T75" fmla="*/ 405 h 1928"/>
                <a:gd name="T76" fmla="*/ 825 w 1039"/>
                <a:gd name="T77" fmla="*/ 323 h 1928"/>
                <a:gd name="T78" fmla="*/ 848 w 1039"/>
                <a:gd name="T79" fmla="*/ 253 h 1928"/>
                <a:gd name="T80" fmla="*/ 868 w 1039"/>
                <a:gd name="T81" fmla="*/ 194 h 1928"/>
                <a:gd name="T82" fmla="*/ 889 w 1039"/>
                <a:gd name="T83" fmla="*/ 146 h 1928"/>
                <a:gd name="T84" fmla="*/ 912 w 1039"/>
                <a:gd name="T85" fmla="*/ 107 h 1928"/>
                <a:gd name="T86" fmla="*/ 932 w 1039"/>
                <a:gd name="T87" fmla="*/ 77 h 1928"/>
                <a:gd name="T88" fmla="*/ 954 w 1039"/>
                <a:gd name="T89" fmla="*/ 51 h 1928"/>
                <a:gd name="T90" fmla="*/ 974 w 1039"/>
                <a:gd name="T91" fmla="*/ 33 h 1928"/>
                <a:gd name="T92" fmla="*/ 997 w 1039"/>
                <a:gd name="T93" fmla="*/ 19 h 1928"/>
                <a:gd name="T94" fmla="*/ 1017 w 1039"/>
                <a:gd name="T95" fmla="*/ 8 h 1928"/>
                <a:gd name="T96" fmla="*/ 1039 w 1039"/>
                <a:gd name="T97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9" h="1928">
                  <a:moveTo>
                    <a:pt x="0" y="16"/>
                  </a:moveTo>
                  <a:lnTo>
                    <a:pt x="6" y="20"/>
                  </a:lnTo>
                  <a:lnTo>
                    <a:pt x="11" y="23"/>
                  </a:lnTo>
                  <a:lnTo>
                    <a:pt x="17" y="26"/>
                  </a:lnTo>
                  <a:lnTo>
                    <a:pt x="21" y="31"/>
                  </a:lnTo>
                  <a:lnTo>
                    <a:pt x="27" y="34"/>
                  </a:lnTo>
                  <a:lnTo>
                    <a:pt x="31" y="39"/>
                  </a:lnTo>
                  <a:lnTo>
                    <a:pt x="37" y="44"/>
                  </a:lnTo>
                  <a:lnTo>
                    <a:pt x="43" y="48"/>
                  </a:lnTo>
                  <a:lnTo>
                    <a:pt x="48" y="54"/>
                  </a:lnTo>
                  <a:lnTo>
                    <a:pt x="54" y="59"/>
                  </a:lnTo>
                  <a:lnTo>
                    <a:pt x="59" y="65"/>
                  </a:lnTo>
                  <a:lnTo>
                    <a:pt x="65" y="72"/>
                  </a:lnTo>
                  <a:lnTo>
                    <a:pt x="68" y="78"/>
                  </a:lnTo>
                  <a:lnTo>
                    <a:pt x="74" y="85"/>
                  </a:lnTo>
                  <a:lnTo>
                    <a:pt x="80" y="94"/>
                  </a:lnTo>
                  <a:lnTo>
                    <a:pt x="85" y="101"/>
                  </a:lnTo>
                  <a:lnTo>
                    <a:pt x="91" y="109"/>
                  </a:lnTo>
                  <a:lnTo>
                    <a:pt x="96" y="119"/>
                  </a:lnTo>
                  <a:lnTo>
                    <a:pt x="102" y="129"/>
                  </a:lnTo>
                  <a:lnTo>
                    <a:pt x="106" y="139"/>
                  </a:lnTo>
                  <a:lnTo>
                    <a:pt x="112" y="149"/>
                  </a:lnTo>
                  <a:lnTo>
                    <a:pt x="118" y="160"/>
                  </a:lnTo>
                  <a:lnTo>
                    <a:pt x="122" y="171"/>
                  </a:lnTo>
                  <a:lnTo>
                    <a:pt x="128" y="185"/>
                  </a:lnTo>
                  <a:lnTo>
                    <a:pt x="133" y="198"/>
                  </a:lnTo>
                  <a:lnTo>
                    <a:pt x="139" y="211"/>
                  </a:lnTo>
                  <a:lnTo>
                    <a:pt x="143" y="226"/>
                  </a:lnTo>
                  <a:lnTo>
                    <a:pt x="149" y="242"/>
                  </a:lnTo>
                  <a:lnTo>
                    <a:pt x="155" y="257"/>
                  </a:lnTo>
                  <a:lnTo>
                    <a:pt x="160" y="273"/>
                  </a:lnTo>
                  <a:lnTo>
                    <a:pt x="166" y="291"/>
                  </a:lnTo>
                  <a:lnTo>
                    <a:pt x="170" y="308"/>
                  </a:lnTo>
                  <a:lnTo>
                    <a:pt x="176" y="328"/>
                  </a:lnTo>
                  <a:lnTo>
                    <a:pt x="180" y="347"/>
                  </a:lnTo>
                  <a:lnTo>
                    <a:pt x="186" y="369"/>
                  </a:lnTo>
                  <a:lnTo>
                    <a:pt x="192" y="388"/>
                  </a:lnTo>
                  <a:lnTo>
                    <a:pt x="197" y="411"/>
                  </a:lnTo>
                  <a:lnTo>
                    <a:pt x="203" y="434"/>
                  </a:lnTo>
                  <a:lnTo>
                    <a:pt x="208" y="457"/>
                  </a:lnTo>
                  <a:lnTo>
                    <a:pt x="214" y="483"/>
                  </a:lnTo>
                  <a:lnTo>
                    <a:pt x="217" y="507"/>
                  </a:lnTo>
                  <a:lnTo>
                    <a:pt x="223" y="533"/>
                  </a:lnTo>
                  <a:lnTo>
                    <a:pt x="229" y="559"/>
                  </a:lnTo>
                  <a:lnTo>
                    <a:pt x="234" y="588"/>
                  </a:lnTo>
                  <a:lnTo>
                    <a:pt x="240" y="615"/>
                  </a:lnTo>
                  <a:lnTo>
                    <a:pt x="245" y="645"/>
                  </a:lnTo>
                  <a:lnTo>
                    <a:pt x="251" y="676"/>
                  </a:lnTo>
                  <a:lnTo>
                    <a:pt x="256" y="706"/>
                  </a:lnTo>
                  <a:lnTo>
                    <a:pt x="262" y="736"/>
                  </a:lnTo>
                  <a:lnTo>
                    <a:pt x="268" y="768"/>
                  </a:lnTo>
                  <a:lnTo>
                    <a:pt x="271" y="801"/>
                  </a:lnTo>
                  <a:lnTo>
                    <a:pt x="277" y="833"/>
                  </a:lnTo>
                  <a:lnTo>
                    <a:pt x="282" y="868"/>
                  </a:lnTo>
                  <a:lnTo>
                    <a:pt x="288" y="902"/>
                  </a:lnTo>
                  <a:lnTo>
                    <a:pt x="293" y="936"/>
                  </a:lnTo>
                  <a:lnTo>
                    <a:pt x="299" y="970"/>
                  </a:lnTo>
                  <a:lnTo>
                    <a:pt x="305" y="1007"/>
                  </a:lnTo>
                  <a:lnTo>
                    <a:pt x="309" y="1042"/>
                  </a:lnTo>
                  <a:lnTo>
                    <a:pt x="315" y="1078"/>
                  </a:lnTo>
                  <a:lnTo>
                    <a:pt x="319" y="1113"/>
                  </a:lnTo>
                  <a:lnTo>
                    <a:pt x="325" y="1151"/>
                  </a:lnTo>
                  <a:lnTo>
                    <a:pt x="330" y="1186"/>
                  </a:lnTo>
                  <a:lnTo>
                    <a:pt x="336" y="1221"/>
                  </a:lnTo>
                  <a:lnTo>
                    <a:pt x="342" y="1258"/>
                  </a:lnTo>
                  <a:lnTo>
                    <a:pt x="346" y="1293"/>
                  </a:lnTo>
                  <a:lnTo>
                    <a:pt x="352" y="1329"/>
                  </a:lnTo>
                  <a:lnTo>
                    <a:pt x="357" y="1364"/>
                  </a:lnTo>
                  <a:lnTo>
                    <a:pt x="363" y="1398"/>
                  </a:lnTo>
                  <a:lnTo>
                    <a:pt x="367" y="1435"/>
                  </a:lnTo>
                  <a:lnTo>
                    <a:pt x="373" y="1467"/>
                  </a:lnTo>
                  <a:lnTo>
                    <a:pt x="379" y="1500"/>
                  </a:lnTo>
                  <a:lnTo>
                    <a:pt x="383" y="1533"/>
                  </a:lnTo>
                  <a:lnTo>
                    <a:pt x="389" y="1564"/>
                  </a:lnTo>
                  <a:lnTo>
                    <a:pt x="394" y="1596"/>
                  </a:lnTo>
                  <a:lnTo>
                    <a:pt x="400" y="1626"/>
                  </a:lnTo>
                  <a:lnTo>
                    <a:pt x="405" y="1654"/>
                  </a:lnTo>
                  <a:lnTo>
                    <a:pt x="411" y="1683"/>
                  </a:lnTo>
                  <a:lnTo>
                    <a:pt x="417" y="1709"/>
                  </a:lnTo>
                  <a:lnTo>
                    <a:pt x="420" y="1734"/>
                  </a:lnTo>
                  <a:lnTo>
                    <a:pt x="426" y="1758"/>
                  </a:lnTo>
                  <a:lnTo>
                    <a:pt x="431" y="1781"/>
                  </a:lnTo>
                  <a:lnTo>
                    <a:pt x="437" y="1801"/>
                  </a:lnTo>
                  <a:lnTo>
                    <a:pt x="442" y="1821"/>
                  </a:lnTo>
                  <a:lnTo>
                    <a:pt x="448" y="1840"/>
                  </a:lnTo>
                  <a:lnTo>
                    <a:pt x="454" y="1857"/>
                  </a:lnTo>
                  <a:lnTo>
                    <a:pt x="459" y="1871"/>
                  </a:lnTo>
                  <a:lnTo>
                    <a:pt x="465" y="1884"/>
                  </a:lnTo>
                  <a:lnTo>
                    <a:pt x="468" y="1895"/>
                  </a:lnTo>
                  <a:lnTo>
                    <a:pt x="474" y="1905"/>
                  </a:lnTo>
                  <a:lnTo>
                    <a:pt x="479" y="1914"/>
                  </a:lnTo>
                  <a:lnTo>
                    <a:pt x="485" y="1920"/>
                  </a:lnTo>
                  <a:lnTo>
                    <a:pt x="491" y="1923"/>
                  </a:lnTo>
                  <a:lnTo>
                    <a:pt x="496" y="1927"/>
                  </a:lnTo>
                  <a:lnTo>
                    <a:pt x="502" y="1928"/>
                  </a:lnTo>
                  <a:lnTo>
                    <a:pt x="506" y="1927"/>
                  </a:lnTo>
                  <a:lnTo>
                    <a:pt x="512" y="1923"/>
                  </a:lnTo>
                  <a:lnTo>
                    <a:pt x="516" y="1918"/>
                  </a:lnTo>
                  <a:lnTo>
                    <a:pt x="522" y="1912"/>
                  </a:lnTo>
                  <a:lnTo>
                    <a:pt x="528" y="1904"/>
                  </a:lnTo>
                  <a:lnTo>
                    <a:pt x="533" y="1894"/>
                  </a:lnTo>
                  <a:lnTo>
                    <a:pt x="539" y="1881"/>
                  </a:lnTo>
                  <a:lnTo>
                    <a:pt x="543" y="1869"/>
                  </a:lnTo>
                  <a:lnTo>
                    <a:pt x="549" y="1853"/>
                  </a:lnTo>
                  <a:lnTo>
                    <a:pt x="554" y="1836"/>
                  </a:lnTo>
                  <a:lnTo>
                    <a:pt x="560" y="1817"/>
                  </a:lnTo>
                  <a:lnTo>
                    <a:pt x="566" y="1797"/>
                  </a:lnTo>
                  <a:lnTo>
                    <a:pt x="570" y="1775"/>
                  </a:lnTo>
                  <a:lnTo>
                    <a:pt x="576" y="1752"/>
                  </a:lnTo>
                  <a:lnTo>
                    <a:pt x="580" y="1728"/>
                  </a:lnTo>
                  <a:lnTo>
                    <a:pt x="586" y="1703"/>
                  </a:lnTo>
                  <a:lnTo>
                    <a:pt x="591" y="1676"/>
                  </a:lnTo>
                  <a:lnTo>
                    <a:pt x="597" y="1647"/>
                  </a:lnTo>
                  <a:lnTo>
                    <a:pt x="602" y="1619"/>
                  </a:lnTo>
                  <a:lnTo>
                    <a:pt x="608" y="1589"/>
                  </a:lnTo>
                  <a:lnTo>
                    <a:pt x="614" y="1557"/>
                  </a:lnTo>
                  <a:lnTo>
                    <a:pt x="617" y="1526"/>
                  </a:lnTo>
                  <a:lnTo>
                    <a:pt x="623" y="1493"/>
                  </a:lnTo>
                  <a:lnTo>
                    <a:pt x="628" y="1459"/>
                  </a:lnTo>
                  <a:lnTo>
                    <a:pt x="634" y="1426"/>
                  </a:lnTo>
                  <a:lnTo>
                    <a:pt x="639" y="1390"/>
                  </a:lnTo>
                  <a:lnTo>
                    <a:pt x="645" y="1356"/>
                  </a:lnTo>
                  <a:lnTo>
                    <a:pt x="651" y="1321"/>
                  </a:lnTo>
                  <a:lnTo>
                    <a:pt x="655" y="1284"/>
                  </a:lnTo>
                  <a:lnTo>
                    <a:pt x="661" y="1249"/>
                  </a:lnTo>
                  <a:lnTo>
                    <a:pt x="665" y="1213"/>
                  </a:lnTo>
                  <a:lnTo>
                    <a:pt x="671" y="1178"/>
                  </a:lnTo>
                  <a:lnTo>
                    <a:pt x="676" y="1140"/>
                  </a:lnTo>
                  <a:lnTo>
                    <a:pt x="682" y="1105"/>
                  </a:lnTo>
                  <a:lnTo>
                    <a:pt x="688" y="1070"/>
                  </a:lnTo>
                  <a:lnTo>
                    <a:pt x="692" y="1033"/>
                  </a:lnTo>
                  <a:lnTo>
                    <a:pt x="698" y="998"/>
                  </a:lnTo>
                  <a:lnTo>
                    <a:pt x="703" y="962"/>
                  </a:lnTo>
                  <a:lnTo>
                    <a:pt x="709" y="928"/>
                  </a:lnTo>
                  <a:lnTo>
                    <a:pt x="713" y="894"/>
                  </a:lnTo>
                  <a:lnTo>
                    <a:pt x="719" y="860"/>
                  </a:lnTo>
                  <a:lnTo>
                    <a:pt x="725" y="827"/>
                  </a:lnTo>
                  <a:lnTo>
                    <a:pt x="729" y="792"/>
                  </a:lnTo>
                  <a:lnTo>
                    <a:pt x="735" y="761"/>
                  </a:lnTo>
                  <a:lnTo>
                    <a:pt x="740" y="729"/>
                  </a:lnTo>
                  <a:lnTo>
                    <a:pt x="746" y="699"/>
                  </a:lnTo>
                  <a:lnTo>
                    <a:pt x="751" y="668"/>
                  </a:lnTo>
                  <a:lnTo>
                    <a:pt x="757" y="638"/>
                  </a:lnTo>
                  <a:lnTo>
                    <a:pt x="763" y="610"/>
                  </a:lnTo>
                  <a:lnTo>
                    <a:pt x="766" y="581"/>
                  </a:lnTo>
                  <a:lnTo>
                    <a:pt x="772" y="554"/>
                  </a:lnTo>
                  <a:lnTo>
                    <a:pt x="777" y="527"/>
                  </a:lnTo>
                  <a:lnTo>
                    <a:pt x="783" y="501"/>
                  </a:lnTo>
                  <a:lnTo>
                    <a:pt x="788" y="476"/>
                  </a:lnTo>
                  <a:lnTo>
                    <a:pt x="794" y="451"/>
                  </a:lnTo>
                  <a:lnTo>
                    <a:pt x="800" y="428"/>
                  </a:lnTo>
                  <a:lnTo>
                    <a:pt x="805" y="405"/>
                  </a:lnTo>
                  <a:lnTo>
                    <a:pt x="811" y="385"/>
                  </a:lnTo>
                  <a:lnTo>
                    <a:pt x="814" y="363"/>
                  </a:lnTo>
                  <a:lnTo>
                    <a:pt x="820" y="343"/>
                  </a:lnTo>
                  <a:lnTo>
                    <a:pt x="825" y="323"/>
                  </a:lnTo>
                  <a:lnTo>
                    <a:pt x="831" y="305"/>
                  </a:lnTo>
                  <a:lnTo>
                    <a:pt x="837" y="288"/>
                  </a:lnTo>
                  <a:lnTo>
                    <a:pt x="842" y="271"/>
                  </a:lnTo>
                  <a:lnTo>
                    <a:pt x="848" y="253"/>
                  </a:lnTo>
                  <a:lnTo>
                    <a:pt x="852" y="238"/>
                  </a:lnTo>
                  <a:lnTo>
                    <a:pt x="858" y="223"/>
                  </a:lnTo>
                  <a:lnTo>
                    <a:pt x="862" y="208"/>
                  </a:lnTo>
                  <a:lnTo>
                    <a:pt x="868" y="194"/>
                  </a:lnTo>
                  <a:lnTo>
                    <a:pt x="874" y="182"/>
                  </a:lnTo>
                  <a:lnTo>
                    <a:pt x="879" y="169"/>
                  </a:lnTo>
                  <a:lnTo>
                    <a:pt x="885" y="158"/>
                  </a:lnTo>
                  <a:lnTo>
                    <a:pt x="889" y="146"/>
                  </a:lnTo>
                  <a:lnTo>
                    <a:pt x="895" y="136"/>
                  </a:lnTo>
                  <a:lnTo>
                    <a:pt x="900" y="126"/>
                  </a:lnTo>
                  <a:lnTo>
                    <a:pt x="906" y="116"/>
                  </a:lnTo>
                  <a:lnTo>
                    <a:pt x="912" y="107"/>
                  </a:lnTo>
                  <a:lnTo>
                    <a:pt x="916" y="99"/>
                  </a:lnTo>
                  <a:lnTo>
                    <a:pt x="922" y="90"/>
                  </a:lnTo>
                  <a:lnTo>
                    <a:pt x="926" y="83"/>
                  </a:lnTo>
                  <a:lnTo>
                    <a:pt x="932" y="77"/>
                  </a:lnTo>
                  <a:lnTo>
                    <a:pt x="937" y="69"/>
                  </a:lnTo>
                  <a:lnTo>
                    <a:pt x="943" y="63"/>
                  </a:lnTo>
                  <a:lnTo>
                    <a:pt x="949" y="57"/>
                  </a:lnTo>
                  <a:lnTo>
                    <a:pt x="954" y="51"/>
                  </a:lnTo>
                  <a:lnTo>
                    <a:pt x="960" y="46"/>
                  </a:lnTo>
                  <a:lnTo>
                    <a:pt x="963" y="42"/>
                  </a:lnTo>
                  <a:lnTo>
                    <a:pt x="969" y="38"/>
                  </a:lnTo>
                  <a:lnTo>
                    <a:pt x="974" y="33"/>
                  </a:lnTo>
                  <a:lnTo>
                    <a:pt x="980" y="29"/>
                  </a:lnTo>
                  <a:lnTo>
                    <a:pt x="986" y="25"/>
                  </a:lnTo>
                  <a:lnTo>
                    <a:pt x="991" y="22"/>
                  </a:lnTo>
                  <a:lnTo>
                    <a:pt x="997" y="19"/>
                  </a:lnTo>
                  <a:lnTo>
                    <a:pt x="1002" y="16"/>
                  </a:lnTo>
                  <a:lnTo>
                    <a:pt x="1008" y="14"/>
                  </a:lnTo>
                  <a:lnTo>
                    <a:pt x="1011" y="10"/>
                  </a:lnTo>
                  <a:lnTo>
                    <a:pt x="1017" y="8"/>
                  </a:lnTo>
                  <a:lnTo>
                    <a:pt x="1023" y="6"/>
                  </a:lnTo>
                  <a:lnTo>
                    <a:pt x="1028" y="3"/>
                  </a:lnTo>
                  <a:lnTo>
                    <a:pt x="1034" y="2"/>
                  </a:lnTo>
                  <a:lnTo>
                    <a:pt x="1039" y="0"/>
                  </a:lnTo>
                </a:path>
              </a:pathLst>
            </a:custGeom>
            <a:noFill/>
            <a:ln w="1752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5088" y="3359"/>
              <a:ext cx="35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0962" tIns="41275" rIns="80962" bIns="41275">
              <a:spAutoFit/>
            </a:bodyPr>
            <a:lstStyle/>
            <a:p>
              <a:r>
                <a:rPr lang="en-US" altLang="en-US" sz="2000">
                  <a:solidFill>
                    <a:srgbClr val="F92706"/>
                  </a:solidFill>
                  <a:sym typeface="MT Extra" panose="05050102010205020202" pitchFamily="18" charset="2"/>
                </a:rPr>
                <a:t></a:t>
              </a:r>
              <a:r>
                <a:rPr lang="en-US" altLang="en-US" sz="2000">
                  <a:solidFill>
                    <a:srgbClr val="F92706"/>
                  </a:solidFill>
                </a:rPr>
                <a:t>=</a:t>
              </a:r>
              <a:r>
                <a:rPr lang="en-US" altLang="en-US" sz="2000" i="1">
                  <a:solidFill>
                    <a:srgbClr val="F92706"/>
                  </a:solidFill>
                </a:rPr>
                <a:t>0</a:t>
              </a:r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4320" y="3359"/>
              <a:ext cx="35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0962" tIns="41275" rIns="80962" bIns="41275">
              <a:spAutoFit/>
            </a:bodyPr>
            <a:lstStyle/>
            <a:p>
              <a:r>
                <a:rPr lang="en-US" altLang="en-US" sz="2000">
                  <a:sym typeface="MT Extra" panose="05050102010205020202" pitchFamily="18" charset="2"/>
                </a:rPr>
                <a:t></a:t>
              </a:r>
              <a:r>
                <a:rPr lang="en-US" altLang="en-US" sz="2000"/>
                <a:t>=</a:t>
              </a:r>
              <a:r>
                <a:rPr lang="en-US" altLang="en-US" sz="2000" i="1"/>
                <a:t>2</a:t>
              </a:r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4793" y="4011"/>
              <a:ext cx="278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Font typeface="Wingdings" panose="05000000000000000000" pitchFamily="2" charset="2"/>
                <a:buNone/>
              </a:pPr>
              <a:r>
                <a:rPr lang="en-US" altLang="en-US" sz="1600">
                  <a:solidFill>
                    <a:schemeClr val="tx2"/>
                  </a:solidFill>
                </a:rPr>
                <a:t>P</a:t>
              </a:r>
              <a:r>
                <a:rPr lang="en-US" altLang="en-US" sz="1400">
                  <a:solidFill>
                    <a:schemeClr val="tx2"/>
                  </a:solidFill>
                </a:rPr>
                <a:t> </a:t>
              </a:r>
              <a:r>
                <a:rPr lang="en-US" altLang="en-US" sz="1600" baseline="-28000">
                  <a:solidFill>
                    <a:schemeClr val="tx2"/>
                  </a:solidFill>
                </a:rPr>
                <a:t>||</a:t>
              </a:r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>
              <a:off x="4416" y="4032"/>
              <a:ext cx="1104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9" name="Group 88"/>
          <p:cNvGrpSpPr>
            <a:grpSpLocks/>
          </p:cNvGrpSpPr>
          <p:nvPr/>
        </p:nvGrpSpPr>
        <p:grpSpPr bwMode="auto">
          <a:xfrm>
            <a:off x="6629400" y="1676400"/>
            <a:ext cx="2286000" cy="1905000"/>
            <a:chOff x="3648" y="2688"/>
            <a:chExt cx="1440" cy="1200"/>
          </a:xfrm>
        </p:grpSpPr>
        <p:sp>
          <p:nvSpPr>
            <p:cNvPr id="100" name="Line 89"/>
            <p:cNvSpPr>
              <a:spLocks noChangeShapeType="1"/>
            </p:cNvSpPr>
            <p:nvPr/>
          </p:nvSpPr>
          <p:spPr bwMode="auto">
            <a:xfrm rot="20803860" flipV="1">
              <a:off x="3886" y="2830"/>
              <a:ext cx="390" cy="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1" name="Line 90"/>
            <p:cNvSpPr>
              <a:spLocks noChangeShapeType="1"/>
            </p:cNvSpPr>
            <p:nvPr/>
          </p:nvSpPr>
          <p:spPr bwMode="auto">
            <a:xfrm>
              <a:off x="3936" y="2976"/>
              <a:ext cx="336" cy="192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2" name="Line 91"/>
            <p:cNvSpPr>
              <a:spLocks noChangeShapeType="1"/>
            </p:cNvSpPr>
            <p:nvPr/>
          </p:nvSpPr>
          <p:spPr bwMode="auto">
            <a:xfrm>
              <a:off x="3909" y="2976"/>
              <a:ext cx="411" cy="9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3" name="Line 92"/>
            <p:cNvSpPr>
              <a:spLocks noChangeShapeType="1"/>
            </p:cNvSpPr>
            <p:nvPr/>
          </p:nvSpPr>
          <p:spPr bwMode="auto">
            <a:xfrm>
              <a:off x="4272" y="2784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4" name="Line 93"/>
            <p:cNvSpPr>
              <a:spLocks noChangeShapeType="1"/>
            </p:cNvSpPr>
            <p:nvPr/>
          </p:nvSpPr>
          <p:spPr bwMode="auto">
            <a:xfrm>
              <a:off x="4272" y="3168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5" name="Line 94"/>
            <p:cNvSpPr>
              <a:spLocks noChangeShapeType="1"/>
            </p:cNvSpPr>
            <p:nvPr/>
          </p:nvSpPr>
          <p:spPr bwMode="auto">
            <a:xfrm>
              <a:off x="4320" y="3888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6" name="Text Box 95"/>
            <p:cNvSpPr txBox="1">
              <a:spLocks noChangeArrowheads="1"/>
            </p:cNvSpPr>
            <p:nvPr/>
          </p:nvSpPr>
          <p:spPr bwMode="auto">
            <a:xfrm>
              <a:off x="3888" y="2688"/>
              <a:ext cx="19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pct70">
                    <a:fgClr>
                      <a:schemeClr val="tx2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/>
                <a:t>d</a:t>
              </a:r>
            </a:p>
          </p:txBody>
        </p:sp>
        <p:sp>
          <p:nvSpPr>
            <p:cNvPr id="107" name="Text Box 96"/>
            <p:cNvSpPr txBox="1">
              <a:spLocks noChangeArrowheads="1"/>
            </p:cNvSpPr>
            <p:nvPr/>
          </p:nvSpPr>
          <p:spPr bwMode="auto">
            <a:xfrm>
              <a:off x="4032" y="2880"/>
              <a:ext cx="19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pct70">
                    <a:fgClr>
                      <a:schemeClr val="tx2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>
                  <a:solidFill>
                    <a:schemeClr val="bg2"/>
                  </a:solidFill>
                </a:rPr>
                <a:t>p</a:t>
              </a:r>
            </a:p>
          </p:txBody>
        </p:sp>
        <p:sp>
          <p:nvSpPr>
            <p:cNvPr id="108" name="Text Box 97"/>
            <p:cNvSpPr txBox="1">
              <a:spLocks noChangeArrowheads="1"/>
            </p:cNvSpPr>
            <p:nvPr/>
          </p:nvSpPr>
          <p:spPr bwMode="auto">
            <a:xfrm>
              <a:off x="3936" y="3456"/>
              <a:ext cx="18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pct70">
                    <a:fgClr>
                      <a:schemeClr val="tx2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>
                  <a:solidFill>
                    <a:schemeClr val="accent1"/>
                  </a:solidFill>
                </a:rPr>
                <a:t>s</a:t>
              </a:r>
            </a:p>
          </p:txBody>
        </p:sp>
        <p:sp>
          <p:nvSpPr>
            <p:cNvPr id="109" name="Line 98"/>
            <p:cNvSpPr>
              <a:spLocks noChangeShapeType="1"/>
            </p:cNvSpPr>
            <p:nvPr/>
          </p:nvSpPr>
          <p:spPr bwMode="auto">
            <a:xfrm>
              <a:off x="4560" y="2784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10" name="Line 99"/>
            <p:cNvSpPr>
              <a:spLocks noChangeShapeType="1"/>
            </p:cNvSpPr>
            <p:nvPr/>
          </p:nvSpPr>
          <p:spPr bwMode="auto">
            <a:xfrm>
              <a:off x="4704" y="2784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11" name="Line 100"/>
            <p:cNvSpPr>
              <a:spLocks noChangeShapeType="1"/>
            </p:cNvSpPr>
            <p:nvPr/>
          </p:nvSpPr>
          <p:spPr bwMode="auto">
            <a:xfrm>
              <a:off x="4560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12" name="Line 101"/>
            <p:cNvSpPr>
              <a:spLocks noChangeShapeType="1"/>
            </p:cNvSpPr>
            <p:nvPr/>
          </p:nvSpPr>
          <p:spPr bwMode="auto">
            <a:xfrm flipH="1">
              <a:off x="3648" y="297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722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Analysis of one-nucleon knockout</a:t>
            </a:r>
            <a:endParaRPr lang="en-US" alt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85325" y="5238588"/>
            <a:ext cx="4138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dirty="0" smtClean="0"/>
              <a:t>Build the level scheme and determine partial cross section for the population of the 1/2</a:t>
            </a:r>
            <a:r>
              <a:rPr lang="en-US" sz="1800" baseline="30000" dirty="0" smtClean="0"/>
              <a:t>+</a:t>
            </a:r>
            <a:r>
              <a:rPr lang="en-US" sz="1800" dirty="0" smtClean="0"/>
              <a:t> state </a:t>
            </a:r>
            <a:r>
              <a:rPr lang="en-US" sz="1800" dirty="0" smtClean="0">
                <a:sym typeface="Wingdings" panose="05000000000000000000" pitchFamily="2" charset="2"/>
              </a:rPr>
              <a:t> reaction theory: orbital occupancy</a:t>
            </a:r>
            <a:endParaRPr lang="en-US" sz="1800" dirty="0" smtClean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5" y="1066800"/>
            <a:ext cx="3781130" cy="266731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/>
          <a:stretch/>
        </p:blipFill>
        <p:spPr>
          <a:xfrm>
            <a:off x="4594686" y="843721"/>
            <a:ext cx="3930723" cy="43130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120902"/>
            <a:ext cx="2819400" cy="26222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1" y="6502770"/>
            <a:ext cx="4723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Mutschler et al.,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Nature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Physics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 13, 152 (2017)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02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A depleted proton s</a:t>
            </a:r>
            <a:r>
              <a:rPr lang="en-US" altLang="en-US" baseline="-25000" dirty="0" smtClean="0"/>
              <a:t>1/2</a:t>
            </a:r>
            <a:r>
              <a:rPr lang="en-US" altLang="en-US" dirty="0" smtClean="0"/>
              <a:t> orbital in </a:t>
            </a:r>
            <a:r>
              <a:rPr lang="en-US" altLang="en-US" baseline="30000" dirty="0" smtClean="0"/>
              <a:t>34</a:t>
            </a:r>
            <a:r>
              <a:rPr lang="en-US" altLang="en-US" dirty="0" smtClean="0"/>
              <a:t>Si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480" y="1201168"/>
            <a:ext cx="4138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dirty="0" smtClean="0"/>
              <a:t>A depleted low-ℓ orbital will lead to a central dip in the density distribution (known to be a ~10% effect between </a:t>
            </a:r>
            <a:r>
              <a:rPr lang="en-US" sz="1800" baseline="30000" dirty="0" smtClean="0"/>
              <a:t>206</a:t>
            </a:r>
            <a:r>
              <a:rPr lang="en-US" sz="1800" dirty="0" smtClean="0"/>
              <a:t>Pb and </a:t>
            </a:r>
            <a:r>
              <a:rPr lang="en-US" sz="1800" baseline="30000" dirty="0" smtClean="0"/>
              <a:t>205</a:t>
            </a:r>
            <a:r>
              <a:rPr lang="en-US" sz="1800" dirty="0" smtClean="0"/>
              <a:t>Tl)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dirty="0" smtClean="0"/>
              <a:t>For 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Si, a depleted 2s</a:t>
            </a:r>
            <a:r>
              <a:rPr lang="en-US" sz="1800" baseline="-25000" dirty="0" smtClean="0"/>
              <a:t>1/2</a:t>
            </a:r>
            <a:r>
              <a:rPr lang="en-US" sz="1800" dirty="0" smtClean="0"/>
              <a:t> orbit is predicted to be a 40% effect relative to </a:t>
            </a:r>
            <a:r>
              <a:rPr lang="en-US" sz="1800" baseline="30000" dirty="0" smtClean="0"/>
              <a:t>36</a:t>
            </a:r>
            <a:r>
              <a:rPr lang="en-US" sz="1800" dirty="0" smtClean="0"/>
              <a:t>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dirty="0" smtClean="0"/>
              <a:t>One-proton knockout measurements at NSCL with GRETINA revealed a proton 2s</a:t>
            </a:r>
            <a:r>
              <a:rPr lang="en-US" sz="1800" baseline="-25000" dirty="0" smtClean="0"/>
              <a:t>1/2</a:t>
            </a:r>
            <a:r>
              <a:rPr lang="en-US" sz="1800" dirty="0" smtClean="0"/>
              <a:t> occupancy of 0.17(3) in 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Si relative to 1.7(3) for </a:t>
            </a:r>
            <a:r>
              <a:rPr lang="en-US" sz="1800" baseline="30000" dirty="0" smtClean="0"/>
              <a:t>36</a:t>
            </a:r>
            <a:r>
              <a:rPr lang="en-US" sz="1800" dirty="0" smtClean="0"/>
              <a:t>S 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baseline="30000" dirty="0" smtClean="0"/>
              <a:t>36</a:t>
            </a:r>
            <a:r>
              <a:rPr lang="en-US" sz="1800" dirty="0" smtClean="0"/>
              <a:t>S was studied with the very same approach, using the same reaction theory – important!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800" dirty="0" smtClean="0"/>
              <a:t>The neutrons don’t show a depletion: 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Si 2s</a:t>
            </a:r>
            <a:r>
              <a:rPr lang="en-US" sz="1800" baseline="-25000" dirty="0" smtClean="0"/>
              <a:t>1/2</a:t>
            </a:r>
            <a:r>
              <a:rPr lang="en-US" sz="1800" dirty="0" smtClean="0"/>
              <a:t> neutron occupancy is 2.0(3)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02188"/>
            <a:ext cx="5029516" cy="4308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24600" y="1039053"/>
            <a:ext cx="68640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aseline="30000" dirty="0" smtClean="0">
                <a:solidFill>
                  <a:srgbClr val="064308"/>
                </a:solidFill>
              </a:rPr>
              <a:t>34</a:t>
            </a:r>
            <a:r>
              <a:rPr lang="en-US" sz="2400" dirty="0" smtClean="0">
                <a:solidFill>
                  <a:srgbClr val="064308"/>
                </a:solidFill>
              </a:rPr>
              <a:t>Si</a:t>
            </a:r>
            <a:endParaRPr lang="en-US" sz="2400" dirty="0">
              <a:solidFill>
                <a:srgbClr val="06430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0" y="3309345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aseline="30000" dirty="0" smtClean="0">
                <a:solidFill>
                  <a:srgbClr val="064308"/>
                </a:solidFill>
              </a:rPr>
              <a:t>36</a:t>
            </a:r>
            <a:r>
              <a:rPr lang="en-US" sz="2400" dirty="0" smtClean="0">
                <a:solidFill>
                  <a:srgbClr val="064308"/>
                </a:solidFill>
              </a:rPr>
              <a:t>S</a:t>
            </a:r>
            <a:endParaRPr lang="en-US" sz="2400" dirty="0">
              <a:solidFill>
                <a:srgbClr val="064308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141116" y="3238500"/>
            <a:ext cx="259718" cy="457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9882" y="1066800"/>
            <a:ext cx="259718" cy="4572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9601" y="6502770"/>
            <a:ext cx="4723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Mutschler et al.,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Nature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</a:rPr>
              <a:t>Physics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 13, 152 (2017)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860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370342"/>
          </a:xfrm>
        </p:spPr>
        <p:txBody>
          <a:bodyPr/>
          <a:lstStyle/>
          <a:p>
            <a:r>
              <a:rPr lang="en-US" altLang="en-US" dirty="0" smtClean="0"/>
              <a:t>Experimental considerations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4956" y="990600"/>
            <a:ext cx="85344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accent1"/>
                </a:solidFill>
              </a:rPr>
              <a:t>Transfer reactions with light charged-particle detection in Si arrays</a:t>
            </a:r>
            <a:r>
              <a:rPr lang="en-US" sz="2100" dirty="0" smtClean="0">
                <a:solidFill>
                  <a:srgbClr val="064308"/>
                </a:solidFill>
              </a:rPr>
              <a:t>: </a:t>
            </a:r>
            <a:r>
              <a:rPr lang="en-US" sz="2100" dirty="0" smtClean="0"/>
              <a:t>Require thin targets and intensities typically exceeding 10,000 projectiles/s. </a:t>
            </a:r>
            <a:r>
              <a:rPr lang="en-US" sz="2100" baseline="30000" dirty="0" smtClean="0"/>
              <a:t>132</a:t>
            </a:r>
            <a:r>
              <a:rPr lang="en-US" sz="2100" dirty="0" smtClean="0"/>
              <a:t>Sn(</a:t>
            </a:r>
            <a:r>
              <a:rPr lang="en-US" sz="2100" dirty="0" err="1" smtClean="0"/>
              <a:t>d,p</a:t>
            </a:r>
            <a:r>
              <a:rPr lang="en-US" sz="2100" dirty="0" smtClean="0"/>
              <a:t>)</a:t>
            </a:r>
            <a:r>
              <a:rPr lang="en-US" sz="2100" baseline="30000" dirty="0" smtClean="0"/>
              <a:t>133</a:t>
            </a:r>
            <a:r>
              <a:rPr lang="en-US" sz="2100" dirty="0" smtClean="0"/>
              <a:t>Sn energy resolution: ~400 </a:t>
            </a:r>
            <a:r>
              <a:rPr lang="en-US" sz="2100" dirty="0" err="1" smtClean="0"/>
              <a:t>keV</a:t>
            </a:r>
            <a:endParaRPr lang="en-US" sz="2100" dirty="0" smtClean="0"/>
          </a:p>
          <a:p>
            <a:pPr marL="627063" lvl="1" indent="-169863">
              <a:buFont typeface="Arial" panose="020B0604020202020204" pitchFamily="34" charset="0"/>
              <a:buChar char="•"/>
            </a:pPr>
            <a:r>
              <a:rPr lang="en-US" sz="2100" dirty="0" smtClean="0"/>
              <a:t>Can be combined with </a:t>
            </a:r>
            <a:r>
              <a:rPr lang="en-US" sz="2100" dirty="0" smtClean="0">
                <a:sym typeface="Symbol" panose="05050102010706020507" pitchFamily="18" charset="2"/>
              </a:rPr>
              <a:t>-ray detection for unmatched resolution (needs even more beam or thicker targets …)</a:t>
            </a:r>
            <a:endParaRPr lang="en-US" sz="2100" dirty="0" smtClean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accent1"/>
                </a:solidFill>
              </a:rPr>
              <a:t>HELIOS spectrometer</a:t>
            </a:r>
            <a:r>
              <a:rPr lang="en-US" sz="2100" dirty="0" smtClean="0">
                <a:solidFill>
                  <a:srgbClr val="064308"/>
                </a:solidFill>
              </a:rPr>
              <a:t> </a:t>
            </a:r>
            <a:r>
              <a:rPr lang="en-US" sz="2100" dirty="0" smtClean="0"/>
              <a:t>– superior energy resolution with ~100 </a:t>
            </a:r>
            <a:r>
              <a:rPr lang="en-US" sz="2100" dirty="0" err="1" smtClean="0"/>
              <a:t>keV</a:t>
            </a:r>
            <a:r>
              <a:rPr lang="en-US" sz="2100" dirty="0" smtClean="0"/>
              <a:t> but also requires thin targets and therefore comparably high beam intensities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-ray tagged transfer reactions at several 10 MeV/u:</a:t>
            </a:r>
            <a:r>
              <a:rPr lang="en-US" sz="2100" dirty="0" smtClean="0">
                <a:solidFill>
                  <a:srgbClr val="064308"/>
                </a:solidFill>
                <a:sym typeface="Symbol" panose="05050102010706020507" pitchFamily="18" charset="2"/>
              </a:rPr>
              <a:t> </a:t>
            </a:r>
            <a:r>
              <a:rPr lang="en-US" sz="2100" dirty="0" smtClean="0">
                <a:sym typeface="Symbol" panose="05050102010706020507" pitchFamily="18" charset="2"/>
              </a:rPr>
              <a:t>light-ion-induced or h</a:t>
            </a:r>
            <a:r>
              <a:rPr lang="en-US" sz="2100" dirty="0" smtClean="0"/>
              <a:t>eavy-ion (HI) induced transfer reactions can be performed with thick targets and therefore high luminosities – however, typically no access to angular distributions but some </a:t>
            </a:r>
            <a:r>
              <a:rPr lang="en-US" sz="2000" dirty="0" smtClean="0"/>
              <a:t>ℓ</a:t>
            </a:r>
            <a:r>
              <a:rPr lang="en-US" sz="2100" dirty="0" smtClean="0"/>
              <a:t> information through momentum (</a:t>
            </a:r>
            <a:r>
              <a:rPr lang="en-US" sz="2100" dirty="0" err="1" smtClean="0"/>
              <a:t>mis</a:t>
            </a:r>
            <a:r>
              <a:rPr lang="en-US" sz="2100" dirty="0" smtClean="0"/>
              <a:t>)matching. Reaction theory for HI-induced reactions is rather messy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</a:t>
            </a:r>
            <a:r>
              <a:rPr lang="en-US" sz="2100" dirty="0">
                <a:solidFill>
                  <a:schemeClr val="accent1"/>
                </a:solidFill>
                <a:sym typeface="Symbol" panose="05050102010706020507" pitchFamily="18" charset="2"/>
              </a:rPr>
              <a:t>-ray tagged </a:t>
            </a:r>
            <a:r>
              <a:rPr 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 </a:t>
            </a:r>
            <a:r>
              <a:rPr lang="en-US" sz="2100" dirty="0">
                <a:solidFill>
                  <a:schemeClr val="accent1"/>
                </a:solidFill>
                <a:sym typeface="Symbol" panose="05050102010706020507" pitchFamily="18" charset="2"/>
              </a:rPr>
              <a:t>o</a:t>
            </a:r>
            <a:r>
              <a:rPr lang="en-US" sz="2100" dirty="0" smtClean="0">
                <a:solidFill>
                  <a:schemeClr val="accent1"/>
                </a:solidFill>
              </a:rPr>
              <a:t>ne-nucleon knockout reactions </a:t>
            </a:r>
            <a:r>
              <a:rPr lang="en-US" sz="2100" dirty="0" smtClean="0"/>
              <a:t>at &gt;70 MeV/u projectile energy can have very thick targets and are possible at rates of 1 </a:t>
            </a:r>
            <a:r>
              <a:rPr lang="en-US" sz="2100" dirty="0" err="1" smtClean="0"/>
              <a:t>pps</a:t>
            </a:r>
            <a:r>
              <a:rPr lang="en-US" sz="2100" dirty="0" smtClean="0"/>
              <a:t> – however, only hole states can be accessed (and bound final states)</a:t>
            </a:r>
          </a:p>
        </p:txBody>
      </p:sp>
    </p:spTree>
    <p:extLst>
      <p:ext uri="{BB962C8B-B14F-4D97-AF65-F5344CB8AC3E}">
        <p14:creationId xmlns:p14="http://schemas.microsoft.com/office/powerpoint/2010/main" val="97627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5599112" cy="695366"/>
          </a:xfrm>
        </p:spPr>
        <p:txBody>
          <a:bodyPr/>
          <a:lstStyle/>
          <a:p>
            <a:r>
              <a:rPr lang="en-US" altLang="en-US" dirty="0" smtClean="0"/>
              <a:t>Issues, just one: model dependence spatial extent</a:t>
            </a:r>
            <a:endParaRPr lang="en-US" altLang="en-US" i="1" dirty="0" smtClean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5410200" y="5943600"/>
            <a:ext cx="1828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223961"/>
            <a:ext cx="6450735" cy="52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477000" y="4652961"/>
            <a:ext cx="243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400" dirty="0" smtClean="0">
                <a:latin typeface="Helvetica" pitchFamily="34" charset="0"/>
              </a:rPr>
              <a:t>Three years later, back to standard parameters ...       M. B. Tsang, Jenny Lee et al., PRL 102, 062501 (2009</a:t>
            </a:r>
            <a:r>
              <a:rPr lang="da-DK" sz="1400" dirty="0" smtClean="0">
                <a:solidFill>
                  <a:srgbClr val="064308"/>
                </a:solidFill>
                <a:latin typeface="Helvetica" pitchFamily="34" charset="0"/>
              </a:rPr>
              <a:t>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92151" y="1219200"/>
            <a:ext cx="2427267" cy="48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defTabSz="854075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sz="2100">
                <a:solidFill>
                  <a:srgbClr val="064308"/>
                </a:solidFill>
                <a:latin typeface="Arial" charset="0"/>
                <a:ea typeface="ＭＳ Ｐゴシック" pitchFamily="-65" charset="-128"/>
                <a:cs typeface="ＭＳ Ｐゴシック" pitchFamily="-65" charset="-128"/>
              </a:defRPr>
            </a:lvl1pPr>
            <a:lvl2pPr marL="482600" indent="-180975" algn="l" defTabSz="854075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/>
              </a:defRPr>
            </a:lvl2pPr>
            <a:lvl3pPr marL="784225" indent="-180975" algn="l" defTabSz="854075" rtl="0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100000"/>
              <a:buChar char="»"/>
              <a:defRPr sz="1700">
                <a:solidFill>
                  <a:schemeClr val="tx1"/>
                </a:solidFill>
                <a:latin typeface="Arial" charset="0"/>
                <a:ea typeface="ヒラギノ角ゴ Pro W3" pitchFamily="-111" charset="-128"/>
                <a:cs typeface="ヒラギノ角ゴ Pro W3" pitchFamily="-111" charset="-128"/>
              </a:defRPr>
            </a:lvl3pPr>
            <a:lvl4pPr marL="1328738" indent="-24130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4pPr>
            <a:lvl5pPr marL="1866900" indent="-15875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5pPr>
            <a:lvl6pPr marL="2351083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834390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317696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801002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Conventional: Traditional, fixed bound-state geometry a=0.65 </a:t>
            </a:r>
            <a:r>
              <a:rPr lang="en-US" sz="2000" kern="0" dirty="0" err="1" smtClean="0">
                <a:latin typeface="Arial" pitchFamily="34" charset="0"/>
                <a:ea typeface="ＭＳ Ｐゴシック" pitchFamily="32" charset="-128"/>
              </a:rPr>
              <a:t>fm</a:t>
            </a:r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 and r</a:t>
            </a:r>
            <a:r>
              <a:rPr lang="en-US" sz="2000" kern="0" baseline="-25000" dirty="0" smtClean="0">
                <a:latin typeface="Arial" pitchFamily="34" charset="0"/>
                <a:ea typeface="ＭＳ Ｐゴシック" pitchFamily="32" charset="-128"/>
              </a:rPr>
              <a:t>0</a:t>
            </a:r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=1.25fm gives the naïve IPM value</a:t>
            </a:r>
          </a:p>
          <a:p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HF: SFs deduced with the bound-state geometry constrained as well as possible with the result of mean field calculations (</a:t>
            </a:r>
            <a:r>
              <a:rPr lang="en-US" sz="2000" kern="0" dirty="0" err="1" smtClean="0">
                <a:latin typeface="Arial" pitchFamily="34" charset="0"/>
                <a:ea typeface="ＭＳ Ｐゴシック" pitchFamily="32" charset="-128"/>
              </a:rPr>
              <a:t>SkX</a:t>
            </a:r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 </a:t>
            </a:r>
            <a:r>
              <a:rPr lang="en-US" sz="2000" kern="0" dirty="0" err="1" smtClean="0">
                <a:latin typeface="Arial" pitchFamily="34" charset="0"/>
                <a:ea typeface="ＭＳ Ｐゴシック" pitchFamily="32" charset="-128"/>
              </a:rPr>
              <a:t>Skyrme</a:t>
            </a:r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) agree with the magnitude in reduction observed in (</a:t>
            </a:r>
            <a:r>
              <a:rPr lang="en-US" sz="2000" kern="0" dirty="0" err="1" smtClean="0">
                <a:latin typeface="Arial" pitchFamily="34" charset="0"/>
                <a:ea typeface="ＭＳ Ｐゴシック" pitchFamily="32" charset="-128"/>
              </a:rPr>
              <a:t>e,e,’p</a:t>
            </a:r>
            <a:r>
              <a:rPr lang="en-US" sz="2000" kern="0" dirty="0" smtClean="0">
                <a:latin typeface="Arial" pitchFamily="34" charset="0"/>
                <a:ea typeface="ＭＳ Ｐゴシック" pitchFamily="32" charset="-128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12149" y="2595561"/>
            <a:ext cx="152400" cy="533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90800" y="1261217"/>
            <a:ext cx="6531753" cy="5291983"/>
            <a:chOff x="3069447" y="1143000"/>
            <a:chExt cx="6531753" cy="529198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447" y="1143000"/>
              <a:ext cx="6531753" cy="5291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181600" y="4873823"/>
              <a:ext cx="3506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CH89 global potential, a=0.65, r</a:t>
              </a:r>
              <a:r>
                <a:rPr lang="en-US" sz="1400" baseline="-25000" dirty="0" smtClean="0">
                  <a:solidFill>
                    <a:srgbClr val="B81414"/>
                  </a:solidFill>
                  <a:latin typeface="Helvetica" pitchFamily="34" charset="0"/>
                </a:rPr>
                <a:t>0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=1.25fm </a:t>
              </a:r>
              <a:endParaRPr lang="en-US" sz="1400" dirty="0">
                <a:solidFill>
                  <a:srgbClr val="B81414"/>
                </a:solidFill>
                <a:latin typeface="Helvetic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76800" y="5105400"/>
              <a:ext cx="44958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B81414"/>
                  </a:solidFill>
                  <a:latin typeface="Helvetica" pitchFamily="34" charset="0"/>
                </a:rPr>
                <a:t>JLM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 folding potential, densities from </a:t>
              </a:r>
              <a:r>
                <a:rPr lang="en-US" sz="1400" dirty="0" err="1" smtClean="0">
                  <a:solidFill>
                    <a:srgbClr val="B81414"/>
                  </a:solidFill>
                  <a:latin typeface="Helvetica" pitchFamily="34" charset="0"/>
                </a:rPr>
                <a:t>SkX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 </a:t>
              </a:r>
              <a:r>
                <a:rPr lang="en-US" sz="1400" dirty="0" err="1" smtClean="0">
                  <a:solidFill>
                    <a:srgbClr val="B81414"/>
                  </a:solidFill>
                  <a:latin typeface="Helvetica" pitchFamily="34" charset="0"/>
                </a:rPr>
                <a:t>HF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 a=0.65, r</a:t>
              </a:r>
              <a:r>
                <a:rPr lang="en-US" sz="1400" baseline="-25000" dirty="0" smtClean="0">
                  <a:solidFill>
                    <a:srgbClr val="B81414"/>
                  </a:solidFill>
                  <a:latin typeface="Helvetica" pitchFamily="34" charset="0"/>
                </a:rPr>
                <a:t>0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          	adjusted to fit </a:t>
              </a:r>
              <a:r>
                <a:rPr lang="en-US" sz="1400" dirty="0" err="1" smtClean="0">
                  <a:solidFill>
                    <a:srgbClr val="B81414"/>
                  </a:solidFill>
                  <a:latin typeface="Helvetica" pitchFamily="34" charset="0"/>
                </a:rPr>
                <a:t>HF</a:t>
              </a:r>
              <a:r>
                <a:rPr lang="en-US" sz="1400" dirty="0" smtClean="0">
                  <a:solidFill>
                    <a:srgbClr val="B81414"/>
                  </a:solidFill>
                  <a:latin typeface="Helvetica" pitchFamily="34" charset="0"/>
                </a:rPr>
                <a:t> orbital radius </a:t>
              </a:r>
              <a:endParaRPr lang="en-US" sz="1400" dirty="0">
                <a:solidFill>
                  <a:srgbClr val="B81414"/>
                </a:solidFill>
                <a:latin typeface="Helvetica" pitchFamily="34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201883" y="6502770"/>
            <a:ext cx="3940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Lee et al., PRC 73, 044608 (2006)</a:t>
            </a:r>
          </a:p>
        </p:txBody>
      </p:sp>
    </p:spTree>
    <p:extLst>
      <p:ext uri="{BB962C8B-B14F-4D97-AF65-F5344CB8AC3E}">
        <p14:creationId xmlns:p14="http://schemas.microsoft.com/office/powerpoint/2010/main" val="1199406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1633538" y="133466"/>
            <a:ext cx="5867400" cy="695366"/>
          </a:xfrm>
        </p:spPr>
        <p:txBody>
          <a:bodyPr/>
          <a:lstStyle/>
          <a:p>
            <a:r>
              <a:rPr lang="en-US" dirty="0" smtClean="0"/>
              <a:t>Knockout? Is tricky, too …</a:t>
            </a:r>
            <a:br>
              <a:rPr lang="en-US" dirty="0" smtClean="0"/>
            </a:br>
            <a:r>
              <a:rPr lang="en-US" dirty="0" smtClean="0"/>
              <a:t>Reduction close to stability</a:t>
            </a:r>
          </a:p>
        </p:txBody>
      </p:sp>
      <p:pic>
        <p:nvPicPr>
          <p:cNvPr id="9" name="Picture 2" descr="H:\paper\quench\Quenching.jpg"/>
          <p:cNvPicPr>
            <a:picLocks noChangeAspect="1" noChangeArrowheads="1"/>
          </p:cNvPicPr>
          <p:nvPr/>
        </p:nvPicPr>
        <p:blipFill>
          <a:blip r:embed="rId2" cstate="print"/>
          <a:srcRect t="11342" b="27417"/>
          <a:stretch>
            <a:fillRect/>
          </a:stretch>
        </p:blipFill>
        <p:spPr bwMode="auto">
          <a:xfrm>
            <a:off x="285750" y="928688"/>
            <a:ext cx="7643813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43626" y="4138397"/>
            <a:ext cx="184731" cy="43858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786188" y="1816678"/>
            <a:ext cx="184731" cy="43858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424521" y="1486399"/>
            <a:ext cx="1043079" cy="342401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square" tIns="0" bIns="34290">
            <a:spAutoFit/>
          </a:bodyPr>
          <a:lstStyle/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sz="2000" dirty="0"/>
              <a:t>Shell 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41126" y="1083469"/>
            <a:ext cx="2133600" cy="173736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182062" y="3138488"/>
            <a:ext cx="1437938" cy="24384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6457794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Gade  et al., PRC 77, 044306 (2008)</a:t>
            </a:r>
          </a:p>
        </p:txBody>
      </p:sp>
    </p:spTree>
    <p:extLst>
      <p:ext uri="{BB962C8B-B14F-4D97-AF65-F5344CB8AC3E}">
        <p14:creationId xmlns:p14="http://schemas.microsoft.com/office/powerpoint/2010/main" val="3109772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01600"/>
            <a:ext cx="5867400" cy="695366"/>
          </a:xfrm>
        </p:spPr>
        <p:txBody>
          <a:bodyPr/>
          <a:lstStyle/>
          <a:p>
            <a:r>
              <a:rPr lang="en-US" dirty="0"/>
              <a:t>Knockout? Is tricky, too …</a:t>
            </a:r>
            <a:br>
              <a:rPr lang="en-US" dirty="0"/>
            </a:br>
            <a:r>
              <a:rPr lang="en-US" dirty="0"/>
              <a:t>Weakly-bound </a:t>
            </a:r>
            <a:r>
              <a:rPr lang="en-US" dirty="0" smtClean="0"/>
              <a:t>systems</a:t>
            </a:r>
          </a:p>
        </p:txBody>
      </p:sp>
      <p:pic>
        <p:nvPicPr>
          <p:cNvPr id="16" name="Picture 3" descr="H:\paper\quench\Quenching.jpg"/>
          <p:cNvPicPr>
            <a:picLocks noChangeAspect="1" noChangeArrowheads="1"/>
          </p:cNvPicPr>
          <p:nvPr/>
        </p:nvPicPr>
        <p:blipFill>
          <a:blip r:embed="rId2" cstate="print"/>
          <a:srcRect t="11342" b="27417"/>
          <a:stretch>
            <a:fillRect/>
          </a:stretch>
        </p:blipFill>
        <p:spPr bwMode="auto">
          <a:xfrm>
            <a:off x="285750" y="928688"/>
            <a:ext cx="7643813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143626" y="4138397"/>
            <a:ext cx="184731" cy="43858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6415981" y="1494235"/>
            <a:ext cx="1058707" cy="342401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square" tIns="0" bIns="34290">
            <a:spAutoFit/>
          </a:bodyPr>
          <a:lstStyle/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sz="2000" dirty="0"/>
              <a:t>Shell M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786188" y="1816678"/>
            <a:ext cx="184731" cy="43858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182062" y="3138488"/>
            <a:ext cx="1437938" cy="24384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34000" y="6457794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Gade  et al., PRC 77, 044306 (2008)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94" y="2944003"/>
            <a:ext cx="1219306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50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01600"/>
            <a:ext cx="5867400" cy="695366"/>
          </a:xfrm>
        </p:spPr>
        <p:txBody>
          <a:bodyPr/>
          <a:lstStyle/>
          <a:p>
            <a:r>
              <a:rPr lang="en-US" dirty="0"/>
              <a:t>Knockout? Is tricky, too …</a:t>
            </a:r>
            <a:br>
              <a:rPr lang="en-US" dirty="0"/>
            </a:br>
            <a:r>
              <a:rPr lang="en-US" dirty="0"/>
              <a:t>Strongly-bound </a:t>
            </a:r>
            <a:r>
              <a:rPr lang="en-US" dirty="0" smtClean="0"/>
              <a:t>systems</a:t>
            </a:r>
          </a:p>
        </p:txBody>
      </p:sp>
      <p:pic>
        <p:nvPicPr>
          <p:cNvPr id="24" name="Picture 3" descr="H:\paper\quench\Quenching.jpg"/>
          <p:cNvPicPr>
            <a:picLocks noChangeAspect="1" noChangeArrowheads="1"/>
          </p:cNvPicPr>
          <p:nvPr/>
        </p:nvPicPr>
        <p:blipFill>
          <a:blip r:embed="rId2" cstate="print"/>
          <a:srcRect t="11342" b="27417"/>
          <a:stretch>
            <a:fillRect/>
          </a:stretch>
        </p:blipFill>
        <p:spPr bwMode="auto">
          <a:xfrm>
            <a:off x="285750" y="928688"/>
            <a:ext cx="762744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7263087" y="2504960"/>
            <a:ext cx="184547" cy="43904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6415981" y="1494235"/>
            <a:ext cx="1084957" cy="342401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tIns="0" bIns="34290">
            <a:spAutoFit/>
          </a:bodyPr>
          <a:lstStyle/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sz="2000" dirty="0"/>
              <a:t>Shell M</a:t>
            </a:r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3786188" y="1816678"/>
            <a:ext cx="184731" cy="43858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250"/>
          </a:p>
        </p:txBody>
      </p:sp>
      <p:sp>
        <p:nvSpPr>
          <p:cNvPr id="19" name="Rectangle 18"/>
          <p:cNvSpPr/>
          <p:nvPr/>
        </p:nvSpPr>
        <p:spPr>
          <a:xfrm>
            <a:off x="5334000" y="6457794"/>
            <a:ext cx="388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Gade  et al., PRC 77, 044306 (2008)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260" y="2364833"/>
            <a:ext cx="1219306" cy="1158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631" y="2944003"/>
            <a:ext cx="1219306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66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Spectroscopic factors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66700" y="914400"/>
            <a:ext cx="8496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accent1"/>
                </a:solidFill>
              </a:rPr>
              <a:t>Question</a:t>
            </a:r>
            <a:endParaRPr lang="en-US" altLang="en-US" sz="22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200" dirty="0" smtClean="0"/>
              <a:t>How “single-particle-like” is a certain state in a nucleus?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715000" y="4038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/>
          <a:srcRect b="51282"/>
          <a:stretch/>
        </p:blipFill>
        <p:spPr bwMode="auto">
          <a:xfrm>
            <a:off x="146050" y="3581400"/>
            <a:ext cx="4368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 r="2611"/>
          <a:stretch>
            <a:fillRect/>
          </a:stretch>
        </p:blipFill>
        <p:spPr bwMode="auto">
          <a:xfrm>
            <a:off x="4640036" y="3540808"/>
            <a:ext cx="4279900" cy="301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66700" y="1836736"/>
            <a:ext cx="8653236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accent1"/>
                </a:solidFill>
              </a:rPr>
              <a:t>Or …</a:t>
            </a:r>
          </a:p>
          <a:p>
            <a:pPr>
              <a:lnSpc>
                <a:spcPct val="90000"/>
              </a:lnSpc>
            </a:pPr>
            <a:endParaRPr lang="en-US" altLang="en-US" sz="2200" dirty="0">
              <a:solidFill>
                <a:schemeClr val="accent1"/>
              </a:solidFill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200" dirty="0" smtClean="0"/>
              <a:t>Assume you populated an 11/2</a:t>
            </a:r>
            <a:r>
              <a:rPr lang="en-US" altLang="en-US" sz="2200" baseline="30000" dirty="0" smtClean="0"/>
              <a:t>-</a:t>
            </a:r>
            <a:r>
              <a:rPr lang="en-US" altLang="en-US" sz="2200" dirty="0" smtClean="0"/>
              <a:t> and 7/2</a:t>
            </a:r>
            <a:r>
              <a:rPr lang="en-US" altLang="en-US" sz="2200" baseline="30000" dirty="0" smtClean="0"/>
              <a:t>+</a:t>
            </a:r>
            <a:r>
              <a:rPr lang="en-US" altLang="en-US" sz="2200" dirty="0" smtClean="0"/>
              <a:t> state in </a:t>
            </a:r>
            <a:r>
              <a:rPr lang="en-US" altLang="en-US" sz="2200" baseline="30000" dirty="0" smtClean="0"/>
              <a:t>125</a:t>
            </a:r>
            <a:r>
              <a:rPr lang="en-US" altLang="en-US" sz="2200" dirty="0" smtClean="0"/>
              <a:t>Sb, when does it make sense to associate these two states with the </a:t>
            </a:r>
            <a:r>
              <a:rPr lang="en-US" altLang="en-US" sz="2200" dirty="0" smtClean="0">
                <a:sym typeface="Symbol" panose="05050102010706020507" pitchFamily="18" charset="2"/>
              </a:rPr>
              <a:t></a:t>
            </a:r>
            <a:r>
              <a:rPr lang="en-US" altLang="en-US" sz="2200" dirty="0" smtClean="0"/>
              <a:t>h</a:t>
            </a:r>
            <a:r>
              <a:rPr lang="en-US" altLang="en-US" sz="2200" baseline="-25000" dirty="0" smtClean="0"/>
              <a:t>11/2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and </a:t>
            </a:r>
            <a:r>
              <a:rPr lang="en-US" altLang="en-US" sz="2200" dirty="0" smtClean="0">
                <a:solidFill>
                  <a:srgbClr val="000000"/>
                </a:solidFill>
                <a:sym typeface="Symbol" panose="05050102010706020507" pitchFamily="18" charset="2"/>
              </a:rPr>
              <a:t></a:t>
            </a:r>
            <a:r>
              <a:rPr lang="en-US" altLang="en-US" sz="2200" dirty="0" smtClean="0"/>
              <a:t>g</a:t>
            </a:r>
            <a:r>
              <a:rPr lang="en-US" altLang="en-US" sz="2200" baseline="-25000" dirty="0" smtClean="0"/>
              <a:t>7/2</a:t>
            </a:r>
            <a:r>
              <a:rPr lang="en-US" altLang="en-US" sz="2200" dirty="0" smtClean="0"/>
              <a:t> single-particle orbitals?</a:t>
            </a: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1393" y="6530332"/>
            <a:ext cx="4005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J.P. Schiffer et al., PRL 92, 162501 (2004)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92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334716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So what to do?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369" y="1066800"/>
            <a:ext cx="853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/>
              <a:t>Relative spectroscopic factors within one nucleus are very useful (but carefully evaluate l-dependent model sensitivities)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/>
              <a:t>Model dependence roughly the same for neighboring nuclei</a:t>
            </a:r>
            <a:r>
              <a:rPr lang="en-US" sz="2100" dirty="0"/>
              <a:t> </a:t>
            </a:r>
            <a:r>
              <a:rPr lang="en-US" sz="2100" dirty="0" smtClean="0">
                <a:sym typeface="Wingdings" panose="05000000000000000000" pitchFamily="2" charset="2"/>
              </a:rPr>
              <a:t> Can compare spectroscopic factors in a region when deduced with the same approach and within a consistent theoretical framework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100" dirty="0" smtClean="0">
                <a:sym typeface="Wingdings" panose="05000000000000000000" pitchFamily="2" charset="2"/>
              </a:rPr>
              <a:t>With a lot of careful work and reaction dynamics comparisons, consistency may be accomplished across different techniques, e.g. knockout and (d,</a:t>
            </a:r>
            <a:r>
              <a:rPr lang="en-US" sz="2100" baseline="30000" dirty="0" smtClean="0">
                <a:sym typeface="Wingdings" panose="05000000000000000000" pitchFamily="2" charset="2"/>
              </a:rPr>
              <a:t>3</a:t>
            </a:r>
            <a:r>
              <a:rPr lang="en-US" sz="2100" dirty="0" smtClean="0">
                <a:sym typeface="Wingdings" panose="05000000000000000000" pitchFamily="2" charset="2"/>
              </a:rPr>
              <a:t>He)</a:t>
            </a:r>
          </a:p>
          <a:p>
            <a:endParaRPr lang="en-US" sz="2100" dirty="0">
              <a:sym typeface="Wingdings" panose="05000000000000000000" pitchFamily="2" charset="2"/>
            </a:endParaRPr>
          </a:p>
          <a:p>
            <a:r>
              <a:rPr lang="en-US" sz="2100" dirty="0" smtClean="0">
                <a:sym typeface="Wingdings" panose="05000000000000000000" pitchFamily="2" charset="2"/>
              </a:rPr>
              <a:t>Best approach but has not been done for rare isotopes: Perform nucleon-adding and nucleon-removing reactions for the same nucleus within the same reaction dynamics framework and use the Macfarlane French sum rule: Deduce occupancies (from nucleon removal reactions) and vacancies (from nucleon adding transfer reactions), and normalize experimental spectroscopic factors with (2j+1) = </a:t>
            </a:r>
            <a:r>
              <a:rPr lang="en-US" sz="2100" dirty="0" err="1" smtClean="0">
                <a:sym typeface="Wingdings" panose="05000000000000000000" pitchFamily="2" charset="2"/>
              </a:rPr>
              <a:t>vac</a:t>
            </a:r>
            <a:r>
              <a:rPr lang="en-US" sz="2100" dirty="0" smtClean="0">
                <a:sym typeface="Wingdings" panose="05000000000000000000" pitchFamily="2" charset="2"/>
              </a:rPr>
              <a:t> + </a:t>
            </a:r>
            <a:r>
              <a:rPr lang="en-US" sz="2100" dirty="0" err="1" smtClean="0">
                <a:sym typeface="Wingdings" panose="05000000000000000000" pitchFamily="2" charset="2"/>
              </a:rPr>
              <a:t>occ</a:t>
            </a:r>
            <a:r>
              <a:rPr lang="en-US" sz="2100" dirty="0" smtClean="0">
                <a:sym typeface="Wingdings" panose="05000000000000000000" pitchFamily="2" charset="2"/>
              </a:rPr>
              <a:t> for a given orbital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0" y="596109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J. P. Schiffer  et al., PRL 76, 022501 (2012)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0400" y="3366823"/>
            <a:ext cx="5004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A. Mutschler</a:t>
            </a:r>
            <a:r>
              <a:rPr lang="da-DK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Phys. Rev. C 93, 034333 (2016) </a:t>
            </a:r>
            <a:endParaRPr lang="da-DK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02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dirty="0" smtClean="0"/>
              <a:t>Measuring the sum rule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 l="2467"/>
          <a:stretch>
            <a:fillRect/>
          </a:stretch>
        </p:blipFill>
        <p:spPr bwMode="auto">
          <a:xfrm>
            <a:off x="5715000" y="917758"/>
            <a:ext cx="3159125" cy="557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28800" y="917758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Here: outcome for </a:t>
            </a:r>
            <a:r>
              <a:rPr lang="en-US" baseline="30000" dirty="0" smtClean="0"/>
              <a:t>58,60,62,64</a:t>
            </a:r>
            <a:r>
              <a:rPr lang="en-US" dirty="0" smtClean="0"/>
              <a:t>Ni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29200" y="648488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J. P. Schiffer  et al., PRL 76, 022501 (2012)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5580314" cy="2674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211" y="5105400"/>
            <a:ext cx="25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Adapted from C. Hoffman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75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1013" y="193675"/>
            <a:ext cx="5599112" cy="369888"/>
          </a:xfrm>
        </p:spPr>
        <p:txBody>
          <a:bodyPr/>
          <a:lstStyle/>
          <a:p>
            <a:r>
              <a:rPr lang="en-US" altLang="en-US" smtClean="0"/>
              <a:t>Related review articles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304800" y="1524000"/>
            <a:ext cx="8730343" cy="43088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5720" tIns="0" rIns="4572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charset="0"/>
              </a:rPr>
              <a:t>M. H. Macfarlane and J. B. French, Stripping Reactions and the Structure of Light and Intermediate </a:t>
            </a:r>
            <a:r>
              <a:rPr lang="en-US" sz="2000" dirty="0" smtClean="0">
                <a:latin typeface="Arial" charset="0"/>
              </a:rPr>
              <a:t>Nuclei, Rev</a:t>
            </a:r>
            <a:r>
              <a:rPr lang="en-US" sz="2000" dirty="0">
                <a:latin typeface="Arial" charset="0"/>
              </a:rPr>
              <a:t>. Mod. Phys. 32, 567 (1960)</a:t>
            </a:r>
            <a:endParaRPr lang="da-DK" sz="2000" dirty="0" smtClean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endParaRPr lang="da-DK" sz="2000" dirty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da-DK" sz="2000" dirty="0" smtClean="0">
                <a:latin typeface="Arial" charset="0"/>
              </a:rPr>
              <a:t>P. G. Hansen and J.A. Tostevin: </a:t>
            </a:r>
            <a:r>
              <a:rPr lang="en-US" sz="2000" dirty="0" smtClean="0">
                <a:latin typeface="Arial" charset="0"/>
              </a:rPr>
              <a:t>Direct Reactions With Exotic Nuclei</a:t>
            </a:r>
            <a:r>
              <a:rPr lang="da-DK" sz="2000" dirty="0" smtClean="0">
                <a:latin typeface="Arial" charset="0"/>
              </a:rPr>
              <a:t>, Annu</a:t>
            </a:r>
            <a:r>
              <a:rPr lang="da-DK" sz="2000" dirty="0">
                <a:latin typeface="Arial" charset="0"/>
              </a:rPr>
              <a:t>. Rev. Nucl. Part. Sci. 53, 219 (2003)</a:t>
            </a:r>
            <a:endParaRPr lang="da-DK" sz="2000" dirty="0" smtClean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endParaRPr lang="da-DK" sz="2000" dirty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da-DK" sz="2000" dirty="0" smtClean="0">
                <a:latin typeface="Arial" charset="0"/>
              </a:rPr>
              <a:t>W. N. Catford, </a:t>
            </a:r>
            <a:r>
              <a:rPr lang="en-US" sz="2000" dirty="0">
                <a:latin typeface="Arial" charset="0"/>
              </a:rPr>
              <a:t>What Can We Learn from Transfer, and How </a:t>
            </a:r>
            <a:r>
              <a:rPr lang="en-US" sz="2000" dirty="0" smtClean="0">
                <a:latin typeface="Arial" charset="0"/>
              </a:rPr>
              <a:t>Is Best </a:t>
            </a:r>
            <a:r>
              <a:rPr lang="en-US" sz="2000" dirty="0">
                <a:latin typeface="Arial" charset="0"/>
              </a:rPr>
              <a:t>to Do It</a:t>
            </a:r>
            <a:r>
              <a:rPr lang="en-US" sz="2000" dirty="0" smtClean="0">
                <a:latin typeface="Arial" charset="0"/>
              </a:rPr>
              <a:t>?, </a:t>
            </a:r>
            <a:r>
              <a:rPr lang="da-DK" sz="2000" dirty="0" smtClean="0">
                <a:latin typeface="Arial" charset="0"/>
              </a:rPr>
              <a:t>Lecture </a:t>
            </a:r>
            <a:r>
              <a:rPr lang="da-DK" sz="2000" dirty="0">
                <a:latin typeface="Arial" charset="0"/>
              </a:rPr>
              <a:t>Notes </a:t>
            </a:r>
            <a:r>
              <a:rPr lang="da-DK" sz="2000" dirty="0" smtClean="0">
                <a:latin typeface="Arial" charset="0"/>
              </a:rPr>
              <a:t>in Physics 879, 67 (2014)</a:t>
            </a:r>
          </a:p>
          <a:p>
            <a:pPr>
              <a:spcBef>
                <a:spcPct val="50000"/>
              </a:spcBef>
              <a:defRPr/>
            </a:pPr>
            <a:endParaRPr lang="da-DK" sz="2000" dirty="0"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da-DK" sz="2000" dirty="0" smtClean="0">
                <a:latin typeface="Arial" charset="0"/>
              </a:rPr>
              <a:t>D. W. Bardayan, </a:t>
            </a:r>
            <a:r>
              <a:rPr lang="en-US" sz="2000" dirty="0">
                <a:latin typeface="Arial" charset="0"/>
              </a:rPr>
              <a:t>Transfer reactions in nuclear </a:t>
            </a:r>
            <a:r>
              <a:rPr lang="en-US" sz="2000" dirty="0" smtClean="0">
                <a:latin typeface="Arial" charset="0"/>
              </a:rPr>
              <a:t>astrophysics, J. Phys. G 43, 043001 (2016)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70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185397" y="2819400"/>
            <a:ext cx="8730343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45720" tIns="0" rIns="4572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dirty="0" smtClean="0">
                <a:latin typeface="Arial" charset="0"/>
              </a:rPr>
              <a:t>Appendix for the interested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43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250" y="1524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Digression: Playing with selectivity … beam energy and heavy ions as targets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4086731" cy="3716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1050" y="1524000"/>
            <a:ext cx="4295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Higher beam energy favors high-l transfer (momentum matching) but distinctiveness of angular distributions is lost along the way (also be careful where the </a:t>
            </a:r>
            <a:r>
              <a:rPr lang="en-US" sz="2000" dirty="0" err="1" smtClean="0"/>
              <a:t>c.m</a:t>
            </a:r>
            <a:r>
              <a:rPr lang="en-US" sz="2000" dirty="0" smtClean="0"/>
              <a:t>. angles transform to in the lab)</a:t>
            </a:r>
          </a:p>
          <a:p>
            <a:endParaRPr lang="en-US" sz="2000" dirty="0"/>
          </a:p>
          <a:p>
            <a:r>
              <a:rPr lang="en-US" sz="2000" dirty="0" smtClean="0"/>
              <a:t>Other way to increase the cross section for high orbital angular momentum: Transfer deeply-bound nucleons out of heavy-ion targets, e.g. C, O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916008" y="6477000"/>
            <a:ext cx="525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W. N.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Catford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Lecture Notes in Physics 879, 67 (2014)</a:t>
            </a:r>
          </a:p>
        </p:txBody>
      </p:sp>
    </p:spTree>
    <p:extLst>
      <p:ext uri="{BB962C8B-B14F-4D97-AF65-F5344CB8AC3E}">
        <p14:creationId xmlns:p14="http://schemas.microsoft.com/office/powerpoint/2010/main" val="246451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28600"/>
            <a:ext cx="5943600" cy="370342"/>
          </a:xfrm>
        </p:spPr>
        <p:txBody>
          <a:bodyPr/>
          <a:lstStyle/>
          <a:p>
            <a:r>
              <a:rPr lang="en-US" altLang="en-US" baseline="30000" dirty="0" smtClean="0"/>
              <a:t>12</a:t>
            </a:r>
            <a:r>
              <a:rPr lang="en-US" altLang="en-US" dirty="0" smtClean="0"/>
              <a:t>C-induced transfer at 60 MeV/u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610600" cy="53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1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5943600" cy="695366"/>
          </a:xfrm>
        </p:spPr>
        <p:txBody>
          <a:bodyPr/>
          <a:lstStyle/>
          <a:p>
            <a:r>
              <a:rPr lang="en-US" altLang="en-US" dirty="0" smtClean="0"/>
              <a:t>Exploiting the selectivity of transfer reactions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7" name="Picture 4098" descr="A1900_S800-1"/>
          <p:cNvPicPr>
            <a:picLocks noChangeAspect="1" noChangeArrowheads="1"/>
          </p:cNvPicPr>
          <p:nvPr/>
        </p:nvPicPr>
        <p:blipFill rotWithShape="1">
          <a:blip r:embed="rId3"/>
          <a:srcRect l="60767" b="50516"/>
          <a:stretch/>
        </p:blipFill>
        <p:spPr bwMode="auto">
          <a:xfrm>
            <a:off x="-184019" y="1075243"/>
            <a:ext cx="5125676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2097088" y="4004717"/>
            <a:ext cx="3581400" cy="2286000"/>
            <a:chOff x="-1470275" y="2802487"/>
            <a:chExt cx="6192419" cy="3921147"/>
          </a:xfrm>
        </p:grpSpPr>
        <p:pic>
          <p:nvPicPr>
            <p:cNvPr id="9" name="Picture 10" descr="http://www.nscl.msu.edu/~gretina/photo/20120615/full/31.jpg"/>
            <p:cNvPicPr>
              <a:picLocks noChangeAspect="1" noChangeArrowheads="1"/>
            </p:cNvPicPr>
            <p:nvPr/>
          </p:nvPicPr>
          <p:blipFill>
            <a:blip r:embed="rId4"/>
            <a:srcRect l="21538" r="13846" b="6480"/>
            <a:stretch>
              <a:fillRect/>
            </a:stretch>
          </p:blipFill>
          <p:spPr bwMode="auto">
            <a:xfrm>
              <a:off x="683401" y="2802487"/>
              <a:ext cx="4038743" cy="3916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Gretina_7-w_atom-KF_cop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1470275" y="4632356"/>
              <a:ext cx="2000137" cy="2091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157720" y="1049816"/>
            <a:ext cx="334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12</a:t>
            </a:r>
            <a:r>
              <a:rPr lang="en-US" dirty="0" smtClean="0"/>
              <a:t>C(</a:t>
            </a:r>
            <a:r>
              <a:rPr lang="en-US" baseline="30000" dirty="0" smtClean="0"/>
              <a:t>48</a:t>
            </a:r>
            <a:r>
              <a:rPr lang="en-US" dirty="0" smtClean="0"/>
              <a:t>Ca,</a:t>
            </a:r>
            <a:r>
              <a:rPr lang="en-US" baseline="30000" dirty="0" smtClean="0"/>
              <a:t>49</a:t>
            </a:r>
            <a:r>
              <a:rPr lang="en-US" dirty="0" smtClean="0"/>
              <a:t>Ca+</a:t>
            </a:r>
            <a:r>
              <a:rPr lang="en-US" dirty="0" smtClean="0">
                <a:sym typeface="Symbol" panose="05050102010706020507" pitchFamily="18" charset="2"/>
              </a:rPr>
              <a:t></a:t>
            </a:r>
            <a:r>
              <a:rPr lang="en-US" dirty="0" smtClean="0"/>
              <a:t>)X and </a:t>
            </a:r>
            <a:r>
              <a:rPr lang="en-US" baseline="30000" dirty="0" smtClean="0"/>
              <a:t>12</a:t>
            </a:r>
            <a:r>
              <a:rPr lang="en-US" dirty="0" smtClean="0"/>
              <a:t>C(</a:t>
            </a:r>
            <a:r>
              <a:rPr lang="en-US" baseline="30000" dirty="0" smtClean="0"/>
              <a:t>46</a:t>
            </a:r>
            <a:r>
              <a:rPr lang="en-US" dirty="0" smtClean="0"/>
              <a:t>Ar,</a:t>
            </a:r>
            <a:r>
              <a:rPr lang="en-US" baseline="30000" dirty="0" smtClean="0"/>
              <a:t>47</a:t>
            </a:r>
            <a:r>
              <a:rPr lang="en-US" dirty="0" smtClean="0"/>
              <a:t>Ar+</a:t>
            </a:r>
            <a:r>
              <a:rPr lang="en-US" dirty="0" smtClean="0">
                <a:sym typeface="Symbol" panose="05050102010706020507" pitchFamily="18" charset="2"/>
              </a:rPr>
              <a:t>)</a:t>
            </a:r>
            <a:r>
              <a:rPr lang="en-US" dirty="0" smtClean="0"/>
              <a:t> reaction at &gt;60 MeV/u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97613" y="951058"/>
            <a:ext cx="397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49</a:t>
            </a:r>
            <a:r>
              <a:rPr lang="en-US" sz="1800" dirty="0" smtClean="0"/>
              <a:t>Ca or </a:t>
            </a:r>
            <a:r>
              <a:rPr lang="en-US" sz="1800" baseline="30000" dirty="0" smtClean="0"/>
              <a:t>47</a:t>
            </a:r>
            <a:r>
              <a:rPr lang="en-US" sz="1800" dirty="0" smtClean="0"/>
              <a:t>Ar identified in the focal plane of the S800 spectrograph. </a:t>
            </a:r>
            <a:r>
              <a:rPr lang="en-US" sz="1800" dirty="0" smtClean="0">
                <a:sym typeface="Symbol" panose="05050102010706020507" pitchFamily="18" charset="2"/>
              </a:rPr>
              <a:t>-ray spectroscopy identifies the final state with unmatched energy resolution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19893" y="2431282"/>
            <a:ext cx="236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 smtClean="0"/>
              <a:t>12</a:t>
            </a:r>
            <a:r>
              <a:rPr lang="en-US" sz="1800" dirty="0" smtClean="0"/>
              <a:t>C target surrounded by GRETINA</a:t>
            </a:r>
            <a:endParaRPr lang="en-US" sz="1800" baseline="-25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14" y="2607878"/>
            <a:ext cx="3338471" cy="3845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70531" y="6519446"/>
            <a:ext cx="44734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A. Gade et al., Phys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 Rev. C 93, 054315 (2016)</a:t>
            </a:r>
          </a:p>
        </p:txBody>
      </p:sp>
    </p:spTree>
    <p:extLst>
      <p:ext uri="{BB962C8B-B14F-4D97-AF65-F5344CB8AC3E}">
        <p14:creationId xmlns:p14="http://schemas.microsoft.com/office/powerpoint/2010/main" val="2461536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5" y="3147467"/>
            <a:ext cx="2260051" cy="3710533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29790"/>
            <a:ext cx="5067742" cy="314828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15393" y="1115641"/>
            <a:ext cx="3518407" cy="183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defTabSz="854075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sz="2100">
                <a:solidFill>
                  <a:srgbClr val="064308"/>
                </a:solidFill>
                <a:latin typeface="Arial" charset="0"/>
                <a:ea typeface="ＭＳ Ｐゴシック" pitchFamily="-65" charset="-128"/>
                <a:cs typeface="ＭＳ Ｐゴシック" pitchFamily="-65" charset="-128"/>
              </a:defRPr>
            </a:lvl1pPr>
            <a:lvl2pPr marL="482600" indent="-180975" algn="l" defTabSz="854075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/>
              </a:defRPr>
            </a:lvl2pPr>
            <a:lvl3pPr marL="784225" indent="-180975" algn="l" defTabSz="854075" rtl="0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100000"/>
              <a:buChar char="»"/>
              <a:defRPr sz="1700">
                <a:solidFill>
                  <a:schemeClr val="tx1"/>
                </a:solidFill>
                <a:latin typeface="Arial" charset="0"/>
                <a:ea typeface="ヒラギノ角ゴ Pro W3" pitchFamily="-111" charset="-128"/>
                <a:cs typeface="ヒラギノ角ゴ Pro W3" pitchFamily="-111" charset="-128"/>
              </a:defRPr>
            </a:lvl3pPr>
            <a:lvl4pPr marL="1328738" indent="-24130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4pPr>
            <a:lvl5pPr marL="1866900" indent="-15875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5pPr>
            <a:lvl6pPr marL="2351083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834390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317696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801002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115888" indent="-115888"/>
            <a:r>
              <a:rPr lang="en-US" sz="1800" kern="0" dirty="0" smtClean="0">
                <a:solidFill>
                  <a:schemeClr val="tx1"/>
                </a:solidFill>
              </a:rPr>
              <a:t>Clean spectra through high-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ea typeface="ＭＳ Ｐゴシック"/>
              </a:rPr>
              <a:t>ℓ</a:t>
            </a:r>
            <a:r>
              <a:rPr lang="en-US" sz="1800" kern="0" dirty="0" smtClean="0">
                <a:solidFill>
                  <a:schemeClr val="tx1"/>
                </a:solidFill>
              </a:rPr>
              <a:t> selectivity – only 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ea typeface="ＭＳ Ｐゴシック"/>
              </a:rPr>
              <a:t>ℓ</a:t>
            </a:r>
            <a:r>
              <a:rPr lang="en-US" sz="1800" i="1" kern="0" dirty="0" smtClean="0">
                <a:solidFill>
                  <a:schemeClr val="tx1"/>
                </a:solidFill>
              </a:rPr>
              <a:t>=3</a:t>
            </a:r>
            <a:r>
              <a:rPr lang="en-US" sz="1800" kern="0" dirty="0" smtClean="0">
                <a:solidFill>
                  <a:schemeClr val="tx1"/>
                </a:solidFill>
              </a:rPr>
              <a:t> and </a:t>
            </a:r>
            <a:r>
              <a:rPr lang="en-US" sz="1800" dirty="0" smtClean="0">
                <a:solidFill>
                  <a:schemeClr val="tx1"/>
                </a:solidFill>
                <a:latin typeface="Arial" pitchFamily="34" charset="0"/>
                <a:ea typeface="ＭＳ Ｐゴシック"/>
              </a:rPr>
              <a:t>ℓ</a:t>
            </a:r>
            <a:r>
              <a:rPr lang="en-US" sz="1800" i="1" kern="0" dirty="0" smtClean="0">
                <a:solidFill>
                  <a:schemeClr val="tx1"/>
                </a:solidFill>
              </a:rPr>
              <a:t>=4</a:t>
            </a:r>
            <a:r>
              <a:rPr lang="en-US" sz="1800" kern="0" dirty="0" smtClean="0">
                <a:solidFill>
                  <a:schemeClr val="tx1"/>
                </a:solidFill>
              </a:rPr>
              <a:t> states are populated (60 MeV/u)</a:t>
            </a:r>
          </a:p>
          <a:p>
            <a:pPr marL="115888" indent="-115888"/>
            <a:r>
              <a:rPr lang="en-US" sz="1800" kern="0" dirty="0" smtClean="0">
                <a:solidFill>
                  <a:schemeClr val="tx1"/>
                </a:solidFill>
              </a:rPr>
              <a:t>Fast-beam </a:t>
            </a:r>
            <a:r>
              <a:rPr lang="en-US" sz="1800" kern="0" dirty="0" smtClean="0">
                <a:solidFill>
                  <a:schemeClr val="tx1"/>
                </a:solidFill>
                <a:sym typeface="Symbol" panose="05050102010706020507" pitchFamily="18" charset="2"/>
              </a:rPr>
              <a:t>-ray tagging and thick C targets allow for measurements at a few 1000 projectiles/s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892" y="4130241"/>
            <a:ext cx="3007830" cy="26670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562600" y="4707898"/>
            <a:ext cx="3467542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defTabSz="854075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100000"/>
              <a:buChar char="•"/>
              <a:defRPr sz="2100">
                <a:solidFill>
                  <a:srgbClr val="064308"/>
                </a:solidFill>
                <a:latin typeface="Arial" charset="0"/>
                <a:ea typeface="ＭＳ Ｐゴシック" pitchFamily="-65" charset="-128"/>
                <a:cs typeface="ＭＳ Ｐゴシック" pitchFamily="-65" charset="-128"/>
              </a:defRPr>
            </a:lvl1pPr>
            <a:lvl2pPr marL="482600" indent="-180975" algn="l" defTabSz="854075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sz="17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/>
              </a:defRPr>
            </a:lvl2pPr>
            <a:lvl3pPr marL="784225" indent="-180975" algn="l" defTabSz="854075" rtl="0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100000"/>
              <a:buChar char="»"/>
              <a:defRPr sz="1700">
                <a:solidFill>
                  <a:schemeClr val="tx1"/>
                </a:solidFill>
                <a:latin typeface="Arial" charset="0"/>
                <a:ea typeface="ヒラギノ角ゴ Pro W3" pitchFamily="-111" charset="-128"/>
                <a:cs typeface="ヒラギノ角ゴ Pro W3" pitchFamily="-111" charset="-128"/>
              </a:defRPr>
            </a:lvl3pPr>
            <a:lvl4pPr marL="1328738" indent="-24130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4pPr>
            <a:lvl5pPr marL="1866900" indent="-158750" algn="l" defTabSz="854075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ヒラギノ角ゴ Pro W3" pitchFamily="-111" charset="-128"/>
                <a:cs typeface="ヒラギノ角ゴ Pro W3"/>
              </a:defRPr>
            </a:lvl5pPr>
            <a:lvl6pPr marL="2351083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834390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317696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801002" indent="-159424" algn="l" defTabSz="854177" rtl="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4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115888" indent="-115888"/>
            <a:r>
              <a:rPr lang="en-US" sz="1800" kern="0" dirty="0" smtClean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One-neutron </a:t>
            </a:r>
            <a:r>
              <a:rPr lang="en-US" sz="1800" kern="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pickup from </a:t>
            </a:r>
            <a:r>
              <a:rPr lang="en-US" sz="1800" kern="0" baseline="3000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48</a:t>
            </a:r>
            <a:r>
              <a:rPr lang="en-US" sz="1800" kern="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Ca to </a:t>
            </a:r>
            <a:r>
              <a:rPr lang="en-US" sz="1800" kern="0" baseline="3000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49</a:t>
            </a:r>
            <a:r>
              <a:rPr lang="en-US" sz="1800" kern="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Ca provides a sensitive benchmark for shell model and identifies g</a:t>
            </a:r>
            <a:r>
              <a:rPr lang="en-US" sz="1800" kern="0" baseline="-2500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9/2</a:t>
            </a:r>
            <a:r>
              <a:rPr lang="en-US" sz="1800" kern="0" dirty="0">
                <a:solidFill>
                  <a:schemeClr val="tx1"/>
                </a:solidFill>
                <a:latin typeface="Arial" pitchFamily="34" charset="0"/>
                <a:ea typeface="ＭＳ Ｐゴシック" pitchFamily="32" charset="-128"/>
                <a:sym typeface="Symbol" panose="05050102010706020507" pitchFamily="18" charset="2"/>
              </a:rPr>
              <a:t> strength that now can be included in the largest-scale calculations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76200"/>
            <a:ext cx="6553199" cy="1020391"/>
          </a:xfrm>
        </p:spPr>
        <p:txBody>
          <a:bodyPr/>
          <a:lstStyle/>
          <a:p>
            <a:r>
              <a:rPr lang="en-US" dirty="0"/>
              <a:t>Fast-beam </a:t>
            </a:r>
            <a:r>
              <a:rPr lang="en-US" dirty="0">
                <a:sym typeface="Symbol" panose="05050102010706020507" pitchFamily="18" charset="2"/>
              </a:rPr>
              <a:t>-ray one-neutron pickup reactions – neutron g</a:t>
            </a:r>
            <a:r>
              <a:rPr lang="en-US" baseline="-25000" dirty="0">
                <a:sym typeface="Symbol" panose="05050102010706020507" pitchFamily="18" charset="2"/>
              </a:rPr>
              <a:t>9/2</a:t>
            </a:r>
            <a:r>
              <a:rPr lang="en-US" dirty="0">
                <a:sym typeface="Symbol" panose="05050102010706020507" pitchFamily="18" charset="2"/>
              </a:rPr>
              <a:t> spectroscopic strength in </a:t>
            </a:r>
            <a:r>
              <a:rPr lang="en-US" baseline="30000" dirty="0">
                <a:sym typeface="Symbol" panose="05050102010706020507" pitchFamily="18" charset="2"/>
              </a:rPr>
              <a:t>49</a:t>
            </a:r>
            <a:r>
              <a:rPr lang="en-US" dirty="0">
                <a:sym typeface="Symbol" panose="05050102010706020507" pitchFamily="18" charset="2"/>
              </a:rPr>
              <a:t>Ca</a:t>
            </a:r>
            <a:endParaRPr lang="en-US" dirty="0">
              <a:latin typeface="Arial" pitchFamily="34" charset="0"/>
              <a:ea typeface="ＭＳ Ｐゴシック" pitchFamily="32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7034" y="6527362"/>
            <a:ext cx="3486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A. Gade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et al.,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PRC 93, 031601(R) (2016)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2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For this, define the spectroscopic factor S as follows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5929334" cy="47618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43000" y="914400"/>
            <a:ext cx="7924800" cy="1447800"/>
            <a:chOff x="1143000" y="914400"/>
            <a:chExt cx="7924800" cy="1447800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6157934" y="914400"/>
              <a:ext cx="2909866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962" tIns="41275" rIns="80962" bIns="41275"/>
            <a:lstStyle>
              <a:lvl1pPr marL="2286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001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>
                <a:lnSpc>
                  <a:spcPct val="90000"/>
                </a:lnSpc>
              </a:pPr>
              <a:r>
                <a:rPr lang="en-US" altLang="en-US" sz="2000" dirty="0" smtClean="0">
                  <a:solidFill>
                    <a:schemeClr val="tx2"/>
                  </a:solidFill>
                </a:rPr>
                <a:t>What is the “probability” that the A-nucleon system </a:t>
              </a:r>
              <a:r>
                <a:rPr lang="en-US" altLang="en-US" sz="2000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(A) looks like </a:t>
              </a:r>
              <a:r>
                <a:rPr lang="en-US" altLang="en-US" sz="2000" dirty="0">
                  <a:solidFill>
                    <a:schemeClr val="tx2"/>
                  </a:solidFill>
                  <a:sym typeface="Symbol" panose="05050102010706020507" pitchFamily="18" charset="2"/>
                </a:rPr>
                <a:t>the (</a:t>
              </a:r>
              <a:r>
                <a:rPr lang="en-US" altLang="en-US" sz="2000" dirty="0" smtClean="0">
                  <a:solidFill>
                    <a:schemeClr val="tx2"/>
                  </a:solidFill>
                  <a:sym typeface="Symbol" panose="05050102010706020507" pitchFamily="18" charset="2"/>
                </a:rPr>
                <a:t>A-1) system + 1 nucleon in orbital k</a:t>
              </a:r>
            </a:p>
            <a:p>
              <a:pPr marL="0" indent="0">
                <a:lnSpc>
                  <a:spcPct val="90000"/>
                </a:lnSpc>
              </a:pPr>
              <a:endParaRPr lang="en-US" altLang="en-US" sz="2000" dirty="0">
                <a:sym typeface="Symbol" panose="05050102010706020507" pitchFamily="18" charset="2"/>
              </a:endParaRPr>
            </a:p>
            <a:p>
              <a:pPr marL="0" indent="0">
                <a:lnSpc>
                  <a:spcPct val="90000"/>
                </a:lnSpc>
              </a:pPr>
              <a:r>
                <a:rPr lang="en-US" altLang="en-US" sz="2000" dirty="0" smtClean="0">
                  <a:sym typeface="Symbol" panose="05050102010706020507" pitchFamily="18" charset="2"/>
                </a:rPr>
                <a:t>Or </a:t>
              </a:r>
            </a:p>
            <a:p>
              <a:pPr marL="0" indent="0">
                <a:lnSpc>
                  <a:spcPct val="90000"/>
                </a:lnSpc>
              </a:pPr>
              <a:endParaRPr lang="en-US" altLang="en-US" sz="2000" dirty="0" smtClean="0"/>
            </a:p>
            <a:p>
              <a:pPr marL="0" indent="0">
                <a:lnSpc>
                  <a:spcPct val="90000"/>
                </a:lnSpc>
              </a:pPr>
              <a:r>
                <a:rPr lang="en-US" altLang="en-US" sz="2000" dirty="0" smtClean="0">
                  <a:solidFill>
                    <a:schemeClr val="accent1"/>
                  </a:solidFill>
                </a:rPr>
                <a:t>What </a:t>
              </a:r>
              <a:r>
                <a:rPr lang="en-US" altLang="en-US" sz="2000" dirty="0">
                  <a:solidFill>
                    <a:schemeClr val="accent1"/>
                  </a:solidFill>
                </a:rPr>
                <a:t>is the “probability” that the </a:t>
              </a:r>
              <a:r>
                <a:rPr lang="en-US" altLang="en-US" sz="2000" dirty="0" smtClean="0">
                  <a:solidFill>
                    <a:schemeClr val="accent1"/>
                  </a:solidFill>
                </a:rPr>
                <a:t>A-1-nucleon </a:t>
              </a:r>
              <a:r>
                <a:rPr lang="en-US" altLang="en-US" sz="2000" dirty="0">
                  <a:solidFill>
                    <a:schemeClr val="accent1"/>
                  </a:solidFill>
                </a:rPr>
                <a:t>system </a:t>
              </a:r>
              <a:r>
                <a:rPr lang="en-US" altLang="en-US" sz="2000" dirty="0">
                  <a:solidFill>
                    <a:schemeClr val="accent1"/>
                  </a:solidFill>
                  <a:sym typeface="Symbol" panose="05050102010706020507" pitchFamily="18" charset="2"/>
                </a:rPr>
                <a:t>(</a:t>
              </a:r>
              <a:r>
                <a:rPr lang="en-US" altLang="en-US" sz="2000" dirty="0" smtClean="0">
                  <a:solidFill>
                    <a:schemeClr val="accent1"/>
                  </a:solidFill>
                  <a:sym typeface="Symbol" panose="05050102010706020507" pitchFamily="18" charset="2"/>
                </a:rPr>
                <a:t>A-1) </a:t>
              </a:r>
              <a:r>
                <a:rPr lang="en-US" altLang="en-US" sz="2000" dirty="0">
                  <a:solidFill>
                    <a:schemeClr val="accent1"/>
                  </a:solidFill>
                  <a:sym typeface="Symbol" panose="05050102010706020507" pitchFamily="18" charset="2"/>
                </a:rPr>
                <a:t>looks like the (</a:t>
              </a:r>
              <a:r>
                <a:rPr lang="en-US" altLang="en-US" sz="2000" dirty="0" smtClean="0">
                  <a:solidFill>
                    <a:schemeClr val="accent1"/>
                  </a:solidFill>
                  <a:sym typeface="Symbol" panose="05050102010706020507" pitchFamily="18" charset="2"/>
                </a:rPr>
                <a:t>A) </a:t>
              </a:r>
              <a:r>
                <a:rPr lang="en-US" altLang="en-US" sz="2000" dirty="0">
                  <a:solidFill>
                    <a:schemeClr val="accent1"/>
                  </a:solidFill>
                  <a:sym typeface="Symbol" panose="05050102010706020507" pitchFamily="18" charset="2"/>
                </a:rPr>
                <a:t>system </a:t>
              </a:r>
              <a:r>
                <a:rPr lang="en-US" altLang="en-US" sz="2000" dirty="0" smtClean="0">
                  <a:solidFill>
                    <a:schemeClr val="accent1"/>
                  </a:solidFill>
                  <a:sym typeface="Symbol" panose="05050102010706020507" pitchFamily="18" charset="2"/>
                </a:rPr>
                <a:t>with 1 </a:t>
              </a:r>
              <a:r>
                <a:rPr lang="en-US" altLang="en-US" sz="2000" dirty="0">
                  <a:solidFill>
                    <a:schemeClr val="accent1"/>
                  </a:solidFill>
                  <a:sym typeface="Symbol" panose="05050102010706020507" pitchFamily="18" charset="2"/>
                </a:rPr>
                <a:t>nucleon </a:t>
              </a:r>
              <a:r>
                <a:rPr lang="en-US" altLang="en-US" sz="2000" dirty="0" smtClean="0">
                  <a:solidFill>
                    <a:schemeClr val="accent1"/>
                  </a:solidFill>
                  <a:sym typeface="Symbol" panose="05050102010706020507" pitchFamily="18" charset="2"/>
                </a:rPr>
                <a:t>removed from </a:t>
              </a:r>
              <a:r>
                <a:rPr lang="en-US" altLang="en-US" sz="2000" dirty="0">
                  <a:solidFill>
                    <a:schemeClr val="accent1"/>
                  </a:solidFill>
                  <a:sym typeface="Symbol" panose="05050102010706020507" pitchFamily="18" charset="2"/>
                </a:rPr>
                <a:t>orbital k</a:t>
              </a:r>
            </a:p>
            <a:p>
              <a:pPr marL="0" indent="0">
                <a:lnSpc>
                  <a:spcPct val="90000"/>
                </a:lnSpc>
              </a:pPr>
              <a:endParaRPr lang="en-US" altLang="en-US" sz="2000" dirty="0">
                <a:sym typeface="Symbol" panose="05050102010706020507" pitchFamily="18" charset="2"/>
              </a:endParaRPr>
            </a:p>
            <a:p>
              <a:pPr marL="0" indent="0">
                <a:lnSpc>
                  <a:spcPct val="90000"/>
                </a:lnSpc>
              </a:pPr>
              <a:endParaRPr lang="en-US" altLang="en-US" sz="2000" dirty="0" smtClean="0"/>
            </a:p>
            <a:p>
              <a:pPr>
                <a:lnSpc>
                  <a:spcPct val="90000"/>
                </a:lnSpc>
                <a:buFont typeface="Arial" panose="020B0604020202020204" pitchFamily="34" charset="0"/>
                <a:buNone/>
              </a:pPr>
              <a:endParaRPr lang="en-US" altLang="en-US" sz="2200" dirty="0"/>
            </a:p>
            <a:p>
              <a:pPr>
                <a:lnSpc>
                  <a:spcPct val="90000"/>
                </a:lnSpc>
              </a:pPr>
              <a:endParaRPr lang="en-US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43000" y="1638300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</a:rPr>
                <a:t>1.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75334" y="1638300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</a:rPr>
                <a:t>2.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How can we probe this in an experiment …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7883" y="918211"/>
            <a:ext cx="844219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0" dirty="0" smtClean="0">
                <a:sym typeface="Symbol" panose="05050102010706020507" pitchFamily="18" charset="2"/>
              </a:rPr>
              <a:t>Perform experiments that do exact that: adding or removing a nucleon without messing with </a:t>
            </a:r>
            <a:r>
              <a:rPr lang="en-US" altLang="en-US" sz="2100" dirty="0">
                <a:sym typeface="Symbol" panose="05050102010706020507" pitchFamily="18" charset="2"/>
              </a:rPr>
              <a:t>the (A-1) </a:t>
            </a:r>
            <a:r>
              <a:rPr lang="en-US" altLang="en-US" sz="2100" dirty="0" smtClean="0">
                <a:sym typeface="Symbol" panose="05050102010706020507" pitchFamily="18" charset="2"/>
              </a:rPr>
              <a:t> or </a:t>
            </a:r>
            <a:r>
              <a:rPr lang="en-US" altLang="en-US" sz="2000" dirty="0">
                <a:sym typeface="Symbol" panose="05050102010706020507" pitchFamily="18" charset="2"/>
              </a:rPr>
              <a:t>(</a:t>
            </a:r>
            <a:r>
              <a:rPr lang="en-US" altLang="en-US" sz="2000" dirty="0" smtClean="0">
                <a:sym typeface="Symbol" panose="05050102010706020507" pitchFamily="18" charset="2"/>
              </a:rPr>
              <a:t>A) system, respectively, …. </a:t>
            </a:r>
            <a:r>
              <a:rPr lang="en-US" altLang="en-US" sz="2000" dirty="0">
                <a:sym typeface="Symbol" panose="05050102010706020507" pitchFamily="18" charset="2"/>
              </a:rPr>
              <a:t>a</a:t>
            </a:r>
            <a:r>
              <a:rPr lang="en-US" altLang="en-US" sz="2000" dirty="0" smtClean="0">
                <a:sym typeface="Symbol" panose="05050102010706020507" pitchFamily="18" charset="2"/>
              </a:rPr>
              <a:t>nd how for short-lived, rare isotopes?</a:t>
            </a:r>
            <a:endParaRPr lang="en-US" altLang="en-US" sz="2100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sz="2100" dirty="0"/>
          </a:p>
          <a:p>
            <a:pPr eaLnBrk="1" hangingPunct="1"/>
            <a:r>
              <a:rPr lang="en-US" altLang="en-US" sz="21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100" dirty="0" smtClean="0">
                <a:solidFill>
                  <a:srgbClr val="FF0000"/>
                </a:solidFill>
              </a:rPr>
              <a:t>Knockout and transfer reactions … in reverse kinematics (the nucleus of interest is the beam)</a:t>
            </a:r>
            <a:endParaRPr lang="en-US" altLang="en-US" sz="21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38" y="4318854"/>
            <a:ext cx="3837936" cy="2059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93" y="3052172"/>
            <a:ext cx="441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Example: Neutron-adding transfer reaction - d(</a:t>
            </a:r>
            <a:r>
              <a:rPr lang="en-US" sz="1800" baseline="30000" dirty="0" smtClean="0"/>
              <a:t>8</a:t>
            </a:r>
            <a:r>
              <a:rPr lang="en-US" sz="1800" dirty="0" smtClean="0"/>
              <a:t>Li,p)</a:t>
            </a:r>
            <a:r>
              <a:rPr lang="en-US" sz="1800" baseline="30000" dirty="0" smtClean="0"/>
              <a:t>9</a:t>
            </a:r>
            <a:r>
              <a:rPr lang="en-US" sz="1800" dirty="0" smtClean="0"/>
              <a:t>Li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0" y="3426004"/>
            <a:ext cx="4061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One-nucleon knockout reaction: a nucleon is removed from a fast moving projectile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3" y="4088780"/>
            <a:ext cx="3881997" cy="2430130"/>
          </a:xfrm>
          <a:prstGeom prst="rect">
            <a:avLst/>
          </a:prstGeom>
        </p:spPr>
      </p:pic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218861" y="6557011"/>
            <a:ext cx="4332288" cy="3127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</a:rPr>
              <a:t>A. H. </a:t>
            </a:r>
            <a:r>
              <a:rPr lang="en-US" sz="1600" dirty="0" err="1">
                <a:solidFill>
                  <a:srgbClr val="777777"/>
                </a:solidFill>
              </a:rPr>
              <a:t>Wuosmaa</a:t>
            </a:r>
            <a:r>
              <a:rPr lang="en-US" sz="1600" dirty="0">
                <a:solidFill>
                  <a:srgbClr val="777777"/>
                </a:solidFill>
              </a:rPr>
              <a:t> et al., PRL 94, 082502 (2005)</a:t>
            </a:r>
          </a:p>
        </p:txBody>
      </p:sp>
    </p:spTree>
    <p:extLst>
      <p:ext uri="{BB962C8B-B14F-4D97-AF65-F5344CB8AC3E}">
        <p14:creationId xmlns:p14="http://schemas.microsoft.com/office/powerpoint/2010/main" val="372728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Important – read carefully, and then again … and think about it </a:t>
            </a:r>
          </a:p>
        </p:txBody>
      </p:sp>
      <p:sp>
        <p:nvSpPr>
          <p:cNvPr id="2355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157927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dirty="0">
                <a:solidFill>
                  <a:schemeClr val="bg1"/>
                </a:solidFill>
              </a:rPr>
              <a:t>Figure from M.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941430"/>
            <a:ext cx="860259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62" tIns="41275" rIns="80962" bIns="41275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00" dirty="0" smtClean="0">
                <a:sym typeface="Symbol" panose="05050102010706020507" pitchFamily="18" charset="2"/>
              </a:rPr>
              <a:t>The observable in such experiments is the CROSS SECTION for the population of final states, while SPECTROSCOPIC FACTORS are </a:t>
            </a:r>
            <a:r>
              <a:rPr lang="en-US" altLang="en-US" sz="2100" dirty="0" smtClean="0">
                <a:sym typeface="Symbol" panose="05050102010706020507" pitchFamily="18" charset="2"/>
              </a:rPr>
              <a:t>extracted </a:t>
            </a:r>
            <a:r>
              <a:rPr lang="en-US" altLang="en-US" sz="2100" dirty="0" smtClean="0">
                <a:sym typeface="Symbol" panose="05050102010706020507" pitchFamily="18" charset="2"/>
              </a:rPr>
              <a:t>within a theoretical scheme that involves nuclear structure models and reaction dynamics (can be messy) </a:t>
            </a:r>
          </a:p>
          <a:p>
            <a:pPr eaLnBrk="1" hangingPunct="1"/>
            <a:endParaRPr lang="en-US" altLang="en-US" sz="21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100" dirty="0" smtClean="0">
                <a:sym typeface="Symbol" panose="05050102010706020507" pitchFamily="18" charset="2"/>
              </a:rPr>
              <a:t>Independent of being an observable or not, the concept of spectroscopic factors is </a:t>
            </a:r>
            <a:r>
              <a:rPr lang="en-US" alt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extremely useful </a:t>
            </a:r>
            <a:r>
              <a:rPr lang="en-US" altLang="en-US" sz="2100" dirty="0" smtClean="0">
                <a:sym typeface="Symbol" panose="05050102010706020507" pitchFamily="18" charset="2"/>
              </a:rPr>
              <a:t>and at the heart of data interpretation within configuration-interaction models</a:t>
            </a:r>
          </a:p>
          <a:p>
            <a:pPr eaLnBrk="1" hangingPunct="1"/>
            <a:endParaRPr lang="en-US" altLang="en-US" sz="21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Be aware </a:t>
            </a:r>
            <a:r>
              <a:rPr lang="en-US" altLang="en-US" sz="2100" dirty="0" smtClean="0">
                <a:sym typeface="Symbol" panose="05050102010706020507" pitchFamily="18" charset="2"/>
              </a:rPr>
              <a:t>of extreme </a:t>
            </a:r>
            <a:r>
              <a:rPr lang="en-US" altLang="en-US" sz="21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reaction model dependencies </a:t>
            </a:r>
            <a:r>
              <a:rPr lang="en-US" altLang="en-US" sz="2100" dirty="0" smtClean="0">
                <a:sym typeface="Symbol" panose="05050102010706020507" pitchFamily="18" charset="2"/>
              </a:rPr>
              <a:t>and only compare spectroscopic factors extracted within the same theoretical framework</a:t>
            </a:r>
          </a:p>
          <a:p>
            <a:pPr eaLnBrk="1" hangingPunct="1"/>
            <a:endParaRPr lang="en-US" altLang="en-US" sz="2100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sz="2100" dirty="0">
              <a:sym typeface="Symbol" panose="05050102010706020507" pitchFamily="18" charset="2"/>
            </a:endParaRPr>
          </a:p>
          <a:p>
            <a:pPr eaLnBrk="1" hangingPunct="1"/>
            <a:endParaRPr lang="en-US" altLang="en-US" sz="2100" dirty="0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754880"/>
            <a:ext cx="4638462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716" y="5629537"/>
            <a:ext cx="5663675" cy="123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6999" y="5239810"/>
            <a:ext cx="2422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DWBA form factor, optical models enter, …</a:t>
            </a:r>
            <a:endParaRPr 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6319636" y="6593645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  <a:r>
              <a:rPr lang="en-US" sz="1400" dirty="0" smtClean="0"/>
              <a:t>rom </a:t>
            </a:r>
            <a:r>
              <a:rPr lang="en-US" sz="1400" dirty="0" err="1" smtClean="0"/>
              <a:t>eikonal</a:t>
            </a:r>
            <a:r>
              <a:rPr lang="en-US" sz="1400" dirty="0" smtClean="0"/>
              <a:t> theory</a:t>
            </a:r>
            <a:endParaRPr lang="en-US" sz="1400" dirty="0"/>
          </a:p>
        </p:txBody>
      </p:sp>
      <p:sp>
        <p:nvSpPr>
          <p:cNvPr id="23552" name="TextBox 23551"/>
          <p:cNvSpPr txBox="1"/>
          <p:nvPr/>
        </p:nvSpPr>
        <p:spPr>
          <a:xfrm>
            <a:off x="1413118" y="4910369"/>
            <a:ext cx="1404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Transfer:</a:t>
            </a:r>
            <a:endParaRPr lang="en-US" dirty="0"/>
          </a:p>
        </p:txBody>
      </p:sp>
      <p:sp>
        <p:nvSpPr>
          <p:cNvPr id="23553" name="TextBox 23552"/>
          <p:cNvSpPr txBox="1"/>
          <p:nvPr/>
        </p:nvSpPr>
        <p:spPr>
          <a:xfrm>
            <a:off x="1413118" y="6017501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Knockout: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352800" y="547564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What we measure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889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Transfer reactions with Si arrays – single-particle structure around </a:t>
            </a:r>
            <a:r>
              <a:rPr lang="en-US" altLang="en-US" baseline="30000" dirty="0" smtClean="0"/>
              <a:t>132</a:t>
            </a:r>
            <a:r>
              <a:rPr lang="en-US" altLang="en-US" dirty="0" smtClean="0"/>
              <a:t>Sn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111558"/>
            <a:ext cx="4724400" cy="3609442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5484938" cy="213360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5"/>
          <a:stretch/>
        </p:blipFill>
        <p:spPr>
          <a:xfrm>
            <a:off x="167919" y="3886200"/>
            <a:ext cx="4457421" cy="24250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152400"/>
            <a:ext cx="5867400" cy="695366"/>
          </a:xfrm>
        </p:spPr>
        <p:txBody>
          <a:bodyPr/>
          <a:lstStyle/>
          <a:p>
            <a:r>
              <a:rPr lang="en-US" altLang="en-US" dirty="0" smtClean="0"/>
              <a:t>Transfer reactions with Si arrays – single-particle structure around </a:t>
            </a:r>
            <a:r>
              <a:rPr lang="en-US" altLang="en-US" baseline="30000" dirty="0" smtClean="0"/>
              <a:t>132</a:t>
            </a:r>
            <a:r>
              <a:rPr lang="en-US" altLang="en-US" dirty="0" smtClean="0"/>
              <a:t>Sn</a:t>
            </a:r>
          </a:p>
        </p:txBody>
      </p:sp>
      <p:sp>
        <p:nvSpPr>
          <p:cNvPr id="28675" name="Text Box 1029"/>
          <p:cNvSpPr txBox="1">
            <a:spLocks noChangeArrowheads="1"/>
          </p:cNvSpPr>
          <p:nvPr/>
        </p:nvSpPr>
        <p:spPr bwMode="auto">
          <a:xfrm>
            <a:off x="-42863" y="6553200"/>
            <a:ext cx="213995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>
                <a:solidFill>
                  <a:schemeClr val="bg1"/>
                </a:solidFill>
              </a:rPr>
              <a:t>Figure from M. Huyse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Single-particle information outside of neutron-rich doubly-magic nuclei is essential to benchmark theoretical models that dare to extrapolate from there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aseline="30000" dirty="0" smtClean="0"/>
              <a:t>132</a:t>
            </a:r>
            <a:r>
              <a:rPr lang="en-US" sz="2200" dirty="0" smtClean="0"/>
              <a:t>Sn is a heavy, neutron-rich nucleus with presumably closed proton and neutron shells at Z=50 and N=82.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/>
                </a:solidFill>
              </a:rPr>
              <a:t>Strategy:</a:t>
            </a:r>
            <a:r>
              <a:rPr lang="en-US" sz="2200" dirty="0" smtClean="0"/>
              <a:t> Perform neutron-adding transfer reaction, (</a:t>
            </a:r>
            <a:r>
              <a:rPr lang="en-US" sz="2200" dirty="0" err="1" smtClean="0"/>
              <a:t>d,p</a:t>
            </a:r>
            <a:r>
              <a:rPr lang="en-US" sz="2200" dirty="0" smtClean="0"/>
              <a:t>), on radioactive </a:t>
            </a:r>
            <a:r>
              <a:rPr lang="en-US" sz="2200" baseline="30000" dirty="0" smtClean="0"/>
              <a:t>132</a:t>
            </a:r>
            <a:r>
              <a:rPr lang="en-US" sz="2200" dirty="0" smtClean="0"/>
              <a:t>Sn beam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aseline="30000" dirty="0" smtClean="0"/>
              <a:t>132</a:t>
            </a:r>
            <a:r>
              <a:rPr lang="en-US" sz="2200" dirty="0" smtClean="0"/>
              <a:t>Sn radioactive beam at 630 MeV was provided at the HRIBF ISOL facility at ORNL . The proton freed in the (</a:t>
            </a:r>
            <a:r>
              <a:rPr lang="en-US" sz="2200" dirty="0" err="1" smtClean="0"/>
              <a:t>d,p</a:t>
            </a:r>
            <a:r>
              <a:rPr lang="en-US" sz="2200" dirty="0" smtClean="0"/>
              <a:t>) reaction was detected with the ORRUBA Si array  </a:t>
            </a:r>
          </a:p>
        </p:txBody>
      </p:sp>
    </p:spTree>
    <p:extLst>
      <p:ext uri="{BB962C8B-B14F-4D97-AF65-F5344CB8AC3E}">
        <p14:creationId xmlns:p14="http://schemas.microsoft.com/office/powerpoint/2010/main" val="338028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2400"/>
            <a:ext cx="6400800" cy="695366"/>
          </a:xfrm>
        </p:spPr>
        <p:txBody>
          <a:bodyPr/>
          <a:lstStyle/>
          <a:p>
            <a:r>
              <a:rPr lang="en-US" altLang="en-US" dirty="0" smtClean="0"/>
              <a:t>(</a:t>
            </a:r>
            <a:r>
              <a:rPr lang="en-US" altLang="en-US" dirty="0" err="1" smtClean="0"/>
              <a:t>d,p</a:t>
            </a:r>
            <a:r>
              <a:rPr lang="en-US" altLang="en-US" dirty="0" smtClean="0"/>
              <a:t>) reaction in inverse kinematics on </a:t>
            </a:r>
            <a:r>
              <a:rPr lang="en-US" altLang="en-US" baseline="30000" dirty="0" smtClean="0"/>
              <a:t>132</a:t>
            </a:r>
            <a:r>
              <a:rPr lang="en-US" altLang="en-US" dirty="0" smtClean="0"/>
              <a:t>Sn beam (at HRIBF at ORNL)</a:t>
            </a:r>
          </a:p>
        </p:txBody>
      </p:sp>
      <p:pic>
        <p:nvPicPr>
          <p:cNvPr id="8" name="Picture 131" descr="nature09048-f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62569"/>
            <a:ext cx="4201727" cy="2819400"/>
          </a:xfrm>
          <a:prstGeom prst="rect">
            <a:avLst/>
          </a:prstGeom>
          <a:noFill/>
        </p:spPr>
      </p:pic>
      <p:pic>
        <p:nvPicPr>
          <p:cNvPr id="9" name="Picture 131" descr="nature09048-f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9603" y="2252246"/>
            <a:ext cx="4223790" cy="42672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139690" y="6519446"/>
            <a:ext cx="4038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sz="1600" dirty="0" smtClean="0">
                <a:solidFill>
                  <a:schemeClr val="bg1">
                    <a:lumMod val="50000"/>
                  </a:schemeClr>
                </a:solidFill>
              </a:rPr>
              <a:t>K. L. Jones  et al., Nature 465, 454 (2010)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2400" y="3695190"/>
            <a:ext cx="5105400" cy="135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Q value spectrum from the detected proton energy</a:t>
            </a:r>
          </a:p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Spectroscopic factors extracted from cross sections in comparison to DWBA </a:t>
            </a:r>
          </a:p>
          <a:p>
            <a:pPr marL="180975" marR="0" lvl="0" indent="-180975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Single-neutron structure around doubly-magic </a:t>
            </a:r>
            <a:r>
              <a:rPr lang="en-US" sz="1800" kern="0" baseline="30000" dirty="0" smtClean="0">
                <a:ea typeface="ＭＳ Ｐゴシック" pitchFamily="32" charset="-128"/>
                <a:cs typeface="ＭＳ Ｐゴシック" pitchFamily="-65" charset="-128"/>
              </a:rPr>
              <a:t>132</a:t>
            </a: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Sn!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257800" y="1425638"/>
            <a:ext cx="3657600" cy="77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854075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lang="en-US" sz="1800" kern="0" dirty="0" smtClean="0">
                <a:ea typeface="ＭＳ Ｐゴシック" pitchFamily="32" charset="-128"/>
                <a:cs typeface="ＭＳ Ｐゴシック" pitchFamily="-65" charset="-128"/>
              </a:rPr>
              <a:t>Shape of proton angular distribution depends on the transferred orbital angular momentum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486400"/>
            <a:ext cx="4637803" cy="12431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_Microsoft Office 98">
  <a:themeElements>
    <a:clrScheme name="Microsoft Office 98 8">
      <a:dk1>
        <a:srgbClr val="000000"/>
      </a:dk1>
      <a:lt1>
        <a:srgbClr val="FFFFFF"/>
      </a:lt1>
      <a:dk2>
        <a:srgbClr val="1F1DE8"/>
      </a:dk2>
      <a:lt2>
        <a:srgbClr val="007469"/>
      </a:lt2>
      <a:accent1>
        <a:srgbClr val="FC0128"/>
      </a:accent1>
      <a:accent2>
        <a:srgbClr val="CF16CE"/>
      </a:accent2>
      <a:accent3>
        <a:srgbClr val="FFFFFF"/>
      </a:accent3>
      <a:accent4>
        <a:srgbClr val="000000"/>
      </a:accent4>
      <a:accent5>
        <a:srgbClr val="FDAAAC"/>
      </a:accent5>
      <a:accent6>
        <a:srgbClr val="BB13BA"/>
      </a:accent6>
      <a:hlink>
        <a:srgbClr val="F39FD1"/>
      </a:hlink>
      <a:folHlink>
        <a:srgbClr val="7C0F59"/>
      </a:folHlink>
    </a:clrScheme>
    <a:fontScheme name="19_Microsoft Office 9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8">
        <a:dk1>
          <a:srgbClr val="000000"/>
        </a:dk1>
        <a:lt1>
          <a:srgbClr val="FFFFFF"/>
        </a:lt1>
        <a:dk2>
          <a:srgbClr val="1F1DE8"/>
        </a:dk2>
        <a:lt2>
          <a:srgbClr val="007469"/>
        </a:lt2>
        <a:accent1>
          <a:srgbClr val="FC0128"/>
        </a:accent1>
        <a:accent2>
          <a:srgbClr val="CF16CE"/>
        </a:accent2>
        <a:accent3>
          <a:srgbClr val="FFFFFF"/>
        </a:accent3>
        <a:accent4>
          <a:srgbClr val="000000"/>
        </a:accent4>
        <a:accent5>
          <a:srgbClr val="FDAAAC"/>
        </a:accent5>
        <a:accent6>
          <a:srgbClr val="BB13BA"/>
        </a:accent6>
        <a:hlink>
          <a:srgbClr val="F39FD1"/>
        </a:hlink>
        <a:folHlink>
          <a:srgbClr val="7C0F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26531</TotalTime>
  <Pages>23</Pages>
  <Words>2532</Words>
  <Application>Microsoft Office PowerPoint</Application>
  <PresentationFormat>Overhead</PresentationFormat>
  <Paragraphs>271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Helvetica</vt:lpstr>
      <vt:lpstr>MT Extra</vt:lpstr>
      <vt:lpstr>Symbol</vt:lpstr>
      <vt:lpstr>Wingdings</vt:lpstr>
      <vt:lpstr>ヒラギノ角ゴ Pro W3</vt:lpstr>
      <vt:lpstr>19_Microsoft Office 98</vt:lpstr>
      <vt:lpstr>Spectroscopic factors from experiment … and what are they good for Alexandra Gade</vt:lpstr>
      <vt:lpstr>Outline</vt:lpstr>
      <vt:lpstr>Spectroscopic factors</vt:lpstr>
      <vt:lpstr>For this, define the spectroscopic factor S as follows</vt:lpstr>
      <vt:lpstr>How can we probe this in an experiment …</vt:lpstr>
      <vt:lpstr>Important – read carefully, and then again … and think about it </vt:lpstr>
      <vt:lpstr>Transfer reactions with Si arrays – single-particle structure around 132Sn</vt:lpstr>
      <vt:lpstr>Transfer reactions with Si arrays – single-particle structure around 132Sn</vt:lpstr>
      <vt:lpstr>(d,p) reaction in inverse kinematics on 132Sn beam (at HRIBF at ORNL)</vt:lpstr>
      <vt:lpstr>Experimental considerations</vt:lpstr>
      <vt:lpstr>Transfer reactions with HELIOS – single-particle neutron energies outside of 136Xe</vt:lpstr>
      <vt:lpstr>Transfer reactions with HELIOS – single-neutron energies outside of 136Xe</vt:lpstr>
      <vt:lpstr>Transfer reactions with HELIOS – single-particle neutron energies outside of 136Xe</vt:lpstr>
      <vt:lpstr>Transfer reactions with HELIOS – single-particle neutron energies outside of 136Xe</vt:lpstr>
      <vt:lpstr>Transfer reactions with HELIOS – single-neutron energies outside of 136Xe</vt:lpstr>
      <vt:lpstr>Transfer reactions as indirect probe to characterize capture reactions for astrophysics</vt:lpstr>
      <vt:lpstr>Transfer reactions as indirect probe to characterize capture reactions for astrophysics</vt:lpstr>
      <vt:lpstr>Transfer reactions as indirect probe to characterize capture reactions for astrophysics</vt:lpstr>
      <vt:lpstr>Transfer reactions as indirect probe to characterize capture reactions for astrophysics</vt:lpstr>
      <vt:lpstr>From occupancies to densities</vt:lpstr>
      <vt:lpstr>From occupancies to densities</vt:lpstr>
      <vt:lpstr>One-nucleon knockout</vt:lpstr>
      <vt:lpstr>Analysis of one-nucleon knockout</vt:lpstr>
      <vt:lpstr>A depleted proton s1/2 orbital in 34Si</vt:lpstr>
      <vt:lpstr>Experimental considerations</vt:lpstr>
      <vt:lpstr>Issues, just one: model dependence spatial extent</vt:lpstr>
      <vt:lpstr>Knockout? Is tricky, too … Reduction close to stability</vt:lpstr>
      <vt:lpstr>Knockout? Is tricky, too … Weakly-bound systems</vt:lpstr>
      <vt:lpstr>Knockout? Is tricky, too … Strongly-bound systems</vt:lpstr>
      <vt:lpstr>So what to do?</vt:lpstr>
      <vt:lpstr>Measuring the sum rule</vt:lpstr>
      <vt:lpstr>Related review articles</vt:lpstr>
      <vt:lpstr>PowerPoint Presentation</vt:lpstr>
      <vt:lpstr>Digression: Playing with selectivity … beam energy and heavy ions as targets</vt:lpstr>
      <vt:lpstr>12C-induced transfer at 60 MeV/u</vt:lpstr>
      <vt:lpstr>Exploiting the selectivity of transfer reactions</vt:lpstr>
      <vt:lpstr>Fast-beam -ray one-neutron pickup reactions – neutron g9/2 spectroscopic strength in 49Ca</vt:lpstr>
    </vt:vector>
  </TitlesOfParts>
  <Company>NSCL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Exotic Beam Summer School</dc:title>
  <dc:subject>Experimental techniques I</dc:subject>
  <dc:creator>Alexandra Gade</dc:creator>
  <cp:keywords/>
  <dc:description/>
  <cp:lastModifiedBy>Alex Gade</cp:lastModifiedBy>
  <cp:revision>1129</cp:revision>
  <cp:lastPrinted>2017-07-02T19:05:14Z</cp:lastPrinted>
  <dcterms:created xsi:type="dcterms:W3CDTF">1998-04-17T13:46:21Z</dcterms:created>
  <dcterms:modified xsi:type="dcterms:W3CDTF">2017-07-11T06:45:16Z</dcterms:modified>
</cp:coreProperties>
</file>